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60" r:id="rId5"/>
    <p:sldId id="261" r:id="rId6"/>
    <p:sldId id="264" r:id="rId7"/>
    <p:sldId id="265" r:id="rId8"/>
    <p:sldId id="266" r:id="rId9"/>
    <p:sldId id="272" r:id="rId10"/>
    <p:sldId id="263" r:id="rId11"/>
    <p:sldId id="268" r:id="rId12"/>
    <p:sldId id="267" r:id="rId13"/>
    <p:sldId id="280" r:id="rId14"/>
    <p:sldId id="278" r:id="rId15"/>
    <p:sldId id="281" r:id="rId16"/>
    <p:sldId id="277" r:id="rId17"/>
    <p:sldId id="276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1344"/>
            <a:ext cx="2736304" cy="1143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2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5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9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2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2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5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6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41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2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60DF7-FE63-478F-A938-822091A29F9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4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280920" cy="4968552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</a:rPr>
              <a:t>Welcome to </a:t>
            </a:r>
          </a:p>
          <a:p>
            <a:r>
              <a:rPr lang="en-GB" sz="4800" b="1" dirty="0" smtClean="0">
                <a:solidFill>
                  <a:schemeClr val="bg1"/>
                </a:solidFill>
              </a:rPr>
              <a:t>Calne Community Area </a:t>
            </a:r>
          </a:p>
          <a:p>
            <a:r>
              <a:rPr lang="en-GB" sz="9600" b="1" dirty="0" smtClean="0">
                <a:solidFill>
                  <a:srgbClr val="00B0F0"/>
                </a:solidFill>
              </a:rPr>
              <a:t>Fairtrade Group</a:t>
            </a:r>
          </a:p>
          <a:p>
            <a:r>
              <a:rPr lang="en-GB" sz="2800" b="1" dirty="0" smtClean="0">
                <a:solidFill>
                  <a:srgbClr val="00B0F0"/>
                </a:solidFill>
              </a:rPr>
              <a:t>Thursday 18</a:t>
            </a:r>
            <a:r>
              <a:rPr lang="en-GB" sz="2800" b="1" baseline="30000" dirty="0" smtClean="0">
                <a:solidFill>
                  <a:srgbClr val="00B0F0"/>
                </a:solidFill>
              </a:rPr>
              <a:t>th</a:t>
            </a:r>
            <a:r>
              <a:rPr lang="en-GB" sz="2800" b="1" dirty="0" smtClean="0">
                <a:solidFill>
                  <a:srgbClr val="00B0F0"/>
                </a:solidFill>
              </a:rPr>
              <a:t> January 2018 </a:t>
            </a:r>
            <a:r>
              <a:rPr lang="en-GB" sz="2800" b="1" dirty="0">
                <a:solidFill>
                  <a:srgbClr val="00B0F0"/>
                </a:solidFill>
              </a:rPr>
              <a:t>4</a:t>
            </a:r>
            <a:r>
              <a:rPr lang="en-GB" sz="2800" b="1" dirty="0" smtClean="0">
                <a:solidFill>
                  <a:srgbClr val="00B0F0"/>
                </a:solidFill>
              </a:rPr>
              <a:t>pm</a:t>
            </a:r>
          </a:p>
          <a:p>
            <a:r>
              <a:rPr lang="en-GB" sz="3600" b="1" dirty="0" smtClean="0">
                <a:solidFill>
                  <a:schemeClr val="bg1"/>
                </a:solidFill>
              </a:rPr>
              <a:t>The John Bentley School</a:t>
            </a:r>
            <a:endParaRPr lang="en-GB" sz="36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301208"/>
            <a:ext cx="720080" cy="120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260648"/>
            <a:ext cx="2803848" cy="1296144"/>
          </a:xfrm>
        </p:spPr>
        <p:txBody>
          <a:bodyPr>
            <a:normAutofit/>
          </a:bodyPr>
          <a:lstStyle/>
          <a:p>
            <a:r>
              <a:rPr lang="en-GB" sz="3000" b="1" dirty="0" smtClean="0"/>
              <a:t>Meeting with </a:t>
            </a:r>
            <a:br>
              <a:rPr lang="en-GB" sz="3000" b="1" dirty="0" smtClean="0"/>
            </a:br>
            <a:r>
              <a:rPr lang="en-GB" sz="3000" b="1" dirty="0" smtClean="0">
                <a:solidFill>
                  <a:schemeClr val="accent6">
                    <a:lumMod val="75000"/>
                  </a:schemeClr>
                </a:solidFill>
              </a:rPr>
              <a:t>Sainsbury’s</a:t>
            </a:r>
            <a:endParaRPr lang="en-GB" sz="3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136904" cy="432048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Manager (Craig) and Heads of Store Departments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ery helpful meeting</a:t>
            </a:r>
          </a:p>
          <a:p>
            <a:pPr algn="l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In summary agreed to: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Provide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an elevated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Fairtrade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presence in the store during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Fairtrade Fortnight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Allow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campaign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banner space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on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end outside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railings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Display our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Campaign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Roundal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Will make every effort to have a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presence at the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own Hall Event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on Sat 3</a:t>
            </a:r>
            <a:r>
              <a:rPr lang="en-GB" baseline="30000" dirty="0" smtClean="0">
                <a:solidFill>
                  <a:schemeClr val="accent6">
                    <a:lumMod val="75000"/>
                  </a:schemeClr>
                </a:solidFill>
              </a:rPr>
              <a:t>rd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March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Will switch their donation of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Tea and Coffee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to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he HUB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to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Fairtrade products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772816"/>
            <a:ext cx="4748064" cy="1470025"/>
          </a:xfrm>
        </p:spPr>
        <p:txBody>
          <a:bodyPr/>
          <a:lstStyle/>
          <a:p>
            <a:r>
              <a:rPr lang="en-GB" b="1" dirty="0" smtClean="0"/>
              <a:t>FTC Campaign</a:t>
            </a:r>
            <a:br>
              <a:rPr lang="en-GB" b="1" dirty="0" smtClean="0"/>
            </a:br>
            <a:r>
              <a:rPr lang="en-GB" b="1" dirty="0" smtClean="0"/>
              <a:t>Treasurers Report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645024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As of November 2017 - £1276.29 </a:t>
            </a:r>
            <a:r>
              <a:rPr lang="en-GB" sz="2400" dirty="0"/>
              <a:t>balance in the bank. </a:t>
            </a:r>
            <a:r>
              <a:rPr lang="en-GB" sz="2400" dirty="0" smtClean="0"/>
              <a:t>£880 of this is </a:t>
            </a:r>
            <a:r>
              <a:rPr lang="en-GB" sz="2400" dirty="0"/>
              <a:t>restricted (allocated</a:t>
            </a:r>
            <a:r>
              <a:rPr lang="en-GB" sz="2400" dirty="0" smtClean="0"/>
              <a:t>).</a:t>
            </a:r>
          </a:p>
          <a:p>
            <a:endParaRPr lang="en-GB" sz="2400" b="1" dirty="0"/>
          </a:p>
          <a:p>
            <a:r>
              <a:rPr lang="en-GB" sz="2400" b="1" dirty="0" smtClean="0"/>
              <a:t>A small proportion of the Restricted fund (Calne Area Board Grant) has been spent:</a:t>
            </a:r>
          </a:p>
          <a:p>
            <a:r>
              <a:rPr lang="en-GB" sz="2400" dirty="0"/>
              <a:t>2</a:t>
            </a:r>
            <a:r>
              <a:rPr lang="en-GB" sz="2400" dirty="0" smtClean="0"/>
              <a:t> banners and a portable projection screen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531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58775"/>
            <a:ext cx="4027984" cy="1470025"/>
          </a:xfrm>
        </p:spPr>
        <p:txBody>
          <a:bodyPr/>
          <a:lstStyle/>
          <a:p>
            <a:r>
              <a:rPr lang="en-GB" b="1" dirty="0" smtClean="0"/>
              <a:t>Banner Designs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104456"/>
          </a:xfrm>
        </p:spPr>
        <p:txBody>
          <a:bodyPr>
            <a:normAutofit/>
          </a:bodyPr>
          <a:lstStyle/>
          <a:p>
            <a:endParaRPr lang="en-GB" sz="4700" b="1" dirty="0" smtClean="0">
              <a:solidFill>
                <a:srgbClr val="FF0000"/>
              </a:solidFill>
            </a:endParaRPr>
          </a:p>
          <a:p>
            <a:r>
              <a:rPr lang="en-GB" sz="4700" b="1" dirty="0" smtClean="0">
                <a:solidFill>
                  <a:srgbClr val="FF0000"/>
                </a:solidFill>
              </a:rPr>
              <a:t>Supporting FT </a:t>
            </a:r>
          </a:p>
          <a:p>
            <a:r>
              <a:rPr lang="en-GB" sz="4700" b="1" dirty="0" err="1" smtClean="0">
                <a:solidFill>
                  <a:srgbClr val="FF0000"/>
                </a:solidFill>
              </a:rPr>
              <a:t>Roundal</a:t>
            </a:r>
            <a:endParaRPr lang="en-GB" sz="4700" b="1" dirty="0" smtClean="0">
              <a:solidFill>
                <a:srgbClr val="FF0000"/>
              </a:solidFill>
            </a:endParaRPr>
          </a:p>
          <a:p>
            <a:endParaRPr lang="en-GB" sz="4700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5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58775"/>
            <a:ext cx="3883968" cy="1470025"/>
          </a:xfrm>
        </p:spPr>
        <p:txBody>
          <a:bodyPr/>
          <a:lstStyle/>
          <a:p>
            <a:r>
              <a:rPr lang="en-GB" b="1" dirty="0" smtClean="0"/>
              <a:t>Banner Designs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856"/>
            <a:ext cx="4270785" cy="4270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878" y="2022710"/>
            <a:ext cx="4358618" cy="435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88640"/>
            <a:ext cx="4536504" cy="1584176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Fairtrade Community </a:t>
            </a:r>
            <a:br>
              <a:rPr lang="en-GB" sz="3600" b="1" dirty="0" smtClean="0"/>
            </a:br>
            <a:r>
              <a:rPr lang="en-GB" sz="3600" b="1" dirty="0" smtClean="0"/>
              <a:t>Road Sign</a:t>
            </a:r>
            <a:endParaRPr lang="en-GB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71" y="1806971"/>
            <a:ext cx="4216137" cy="471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88640"/>
            <a:ext cx="4748064" cy="194421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Fairtrade </a:t>
            </a:r>
            <a:br>
              <a:rPr lang="en-GB" b="1" dirty="0" smtClean="0"/>
            </a:br>
            <a:r>
              <a:rPr lang="en-GB" b="1" dirty="0" smtClean="0"/>
              <a:t>Campaign</a:t>
            </a:r>
            <a:br>
              <a:rPr lang="en-GB" b="1" dirty="0" smtClean="0"/>
            </a:br>
            <a:r>
              <a:rPr lang="en-GB" b="1" dirty="0" smtClean="0"/>
              <a:t>AUDITS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880320"/>
          </a:xfrm>
        </p:spPr>
        <p:txBody>
          <a:bodyPr>
            <a:normAutofit/>
          </a:bodyPr>
          <a:lstStyle/>
          <a:p>
            <a:r>
              <a:rPr lang="en-GB" sz="4700" b="1" dirty="0" smtClean="0">
                <a:solidFill>
                  <a:srgbClr val="FF0000"/>
                </a:solidFill>
              </a:rPr>
              <a:t>Agree next targets</a:t>
            </a:r>
          </a:p>
          <a:p>
            <a:r>
              <a:rPr lang="en-GB" sz="4700" b="1" dirty="0" smtClean="0">
                <a:solidFill>
                  <a:srgbClr val="FF0000"/>
                </a:solidFill>
              </a:rPr>
              <a:t>Assign to members</a:t>
            </a:r>
            <a:endParaRPr lang="en-GB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158775"/>
            <a:ext cx="3523928" cy="1470025"/>
          </a:xfrm>
        </p:spPr>
        <p:txBody>
          <a:bodyPr/>
          <a:lstStyle/>
          <a:p>
            <a:r>
              <a:rPr lang="en-GB" b="1" dirty="0" smtClean="0"/>
              <a:t>Fairtrade </a:t>
            </a:r>
            <a:br>
              <a:rPr lang="en-GB" b="1" dirty="0" smtClean="0"/>
            </a:br>
            <a:r>
              <a:rPr lang="en-GB" b="1" dirty="0" smtClean="0"/>
              <a:t>Fortnight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104456"/>
          </a:xfrm>
        </p:spPr>
        <p:txBody>
          <a:bodyPr>
            <a:normAutofit fontScale="85000" lnSpcReduction="20000"/>
          </a:bodyPr>
          <a:lstStyle/>
          <a:p>
            <a:r>
              <a:rPr lang="en-GB" sz="4700" b="1" u="sng" dirty="0" smtClean="0">
                <a:solidFill>
                  <a:srgbClr val="FF0000"/>
                </a:solidFill>
              </a:rPr>
              <a:t>Planning for FTF Events</a:t>
            </a: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chemeClr val="tx1"/>
                </a:solidFill>
              </a:rPr>
              <a:t>Town Hall Event Programme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Review so far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Assign Responsibilities</a:t>
            </a:r>
          </a:p>
          <a:p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chemeClr val="tx1"/>
                </a:solidFill>
              </a:rPr>
              <a:t>Parishes Programme?</a:t>
            </a:r>
            <a:endParaRPr lang="en-GB" sz="4000" b="1" dirty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Who are we going to involve?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Where are we going to do them?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How much will they cost?</a:t>
            </a:r>
          </a:p>
        </p:txBody>
      </p:sp>
    </p:spTree>
    <p:extLst>
      <p:ext uri="{BB962C8B-B14F-4D97-AF65-F5344CB8AC3E}">
        <p14:creationId xmlns:p14="http://schemas.microsoft.com/office/powerpoint/2010/main" val="302295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158775"/>
            <a:ext cx="3163888" cy="1181993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Fairtrade </a:t>
            </a:r>
            <a:br>
              <a:rPr lang="en-GB" b="1" dirty="0" smtClean="0"/>
            </a:br>
            <a:r>
              <a:rPr lang="en-GB" b="1" dirty="0" smtClean="0"/>
              <a:t>Fortnight</a:t>
            </a:r>
            <a:endParaRPr lang="en-GB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57" y="1412776"/>
            <a:ext cx="5668863" cy="552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56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3595936" cy="1470025"/>
          </a:xfrm>
        </p:spPr>
        <p:txBody>
          <a:bodyPr/>
          <a:lstStyle/>
          <a:p>
            <a:r>
              <a:rPr lang="en-GB" b="1" dirty="0" smtClean="0"/>
              <a:t>Dates of Next Meetings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992888" cy="3312368"/>
          </a:xfrm>
        </p:spPr>
        <p:txBody>
          <a:bodyPr>
            <a:normAutofit/>
          </a:bodyPr>
          <a:lstStyle/>
          <a:p>
            <a:endParaRPr lang="en-GB" b="1" i="1" dirty="0" smtClean="0">
              <a:solidFill>
                <a:srgbClr val="FF0000"/>
              </a:solidFill>
            </a:endParaRPr>
          </a:p>
          <a:p>
            <a:r>
              <a:rPr lang="en-GB" sz="4000" b="1" i="1" dirty="0" smtClean="0">
                <a:solidFill>
                  <a:srgbClr val="FF0000"/>
                </a:solidFill>
              </a:rPr>
              <a:t>Next Meeting?</a:t>
            </a:r>
          </a:p>
          <a:p>
            <a:r>
              <a:rPr lang="en-GB" sz="4000" b="1" i="1" dirty="0" smtClean="0">
                <a:solidFill>
                  <a:srgbClr val="FF0000"/>
                </a:solidFill>
              </a:rPr>
              <a:t>Always schedule two meetings ahead</a:t>
            </a:r>
            <a:endParaRPr lang="en-GB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6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7920880" cy="259228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8600" b="1" dirty="0" smtClean="0">
                <a:solidFill>
                  <a:schemeClr val="tx1"/>
                </a:solidFill>
              </a:rPr>
              <a:t>Business from last meeting</a:t>
            </a:r>
          </a:p>
          <a:p>
            <a:pPr marL="1143000" indent="-1143000" algn="l">
              <a:buFont typeface="Wingdings" panose="05000000000000000000" pitchFamily="2" charset="2"/>
              <a:buChar char="Ø"/>
            </a:pPr>
            <a:r>
              <a:rPr lang="en-US" sz="8600" dirty="0" smtClean="0">
                <a:solidFill>
                  <a:schemeClr val="tx1"/>
                </a:solidFill>
              </a:rPr>
              <a:t>Minutes</a:t>
            </a:r>
          </a:p>
          <a:p>
            <a:pPr marL="1143000" indent="-1143000" algn="l">
              <a:buFont typeface="Wingdings" panose="05000000000000000000" pitchFamily="2" charset="2"/>
              <a:buChar char="Ø"/>
            </a:pPr>
            <a:r>
              <a:rPr lang="en-US" sz="8600" dirty="0" smtClean="0">
                <a:solidFill>
                  <a:schemeClr val="tx1"/>
                </a:solidFill>
              </a:rPr>
              <a:t>Matters Arising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544522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/>
              <a:t>Second </a:t>
            </a:r>
            <a:r>
              <a:rPr lang="en-GB" sz="2400" b="1" u="sng" dirty="0"/>
              <a:t>part of the </a:t>
            </a:r>
            <a:r>
              <a:rPr lang="en-GB" sz="2400" b="1" u="sng" dirty="0" smtClean="0"/>
              <a:t>Meeting</a:t>
            </a:r>
          </a:p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FTT Action Plan Updates &amp; Actions</a:t>
            </a:r>
          </a:p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Fairtrade Fortnight Planning</a:t>
            </a:r>
            <a:endParaRPr lang="en-GB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4216" y="1526927"/>
            <a:ext cx="4820072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Matters Arising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4392488"/>
          </a:xfrm>
        </p:spPr>
        <p:txBody>
          <a:bodyPr>
            <a:normAutofit/>
          </a:bodyPr>
          <a:lstStyle/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Audits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FT Fashion Show research – Penny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Website updated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err="1" smtClean="0">
                <a:solidFill>
                  <a:schemeClr val="tx1"/>
                </a:solidFill>
              </a:rPr>
              <a:t>Roundals</a:t>
            </a:r>
            <a:r>
              <a:rPr lang="en-GB" sz="4400" dirty="0" smtClean="0">
                <a:solidFill>
                  <a:schemeClr val="tx1"/>
                </a:solidFill>
              </a:rPr>
              <a:t> approved</a:t>
            </a: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8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1268761"/>
            <a:ext cx="4820072" cy="936104"/>
          </a:xfrm>
        </p:spPr>
        <p:txBody>
          <a:bodyPr/>
          <a:lstStyle/>
          <a:p>
            <a:r>
              <a:rPr lang="en-GB" b="1" dirty="0" smtClean="0"/>
              <a:t>The Five Goals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780928"/>
            <a:ext cx="8064896" cy="302433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Goal 1: </a:t>
            </a:r>
            <a:r>
              <a:rPr lang="en-GB" dirty="0" smtClean="0">
                <a:solidFill>
                  <a:schemeClr val="tx1"/>
                </a:solidFill>
              </a:rPr>
              <a:t>Local </a:t>
            </a:r>
            <a:r>
              <a:rPr lang="en-GB" dirty="0">
                <a:solidFill>
                  <a:schemeClr val="tx1"/>
                </a:solidFill>
              </a:rPr>
              <a:t>C</a:t>
            </a:r>
            <a:r>
              <a:rPr lang="en-GB" dirty="0" smtClean="0">
                <a:solidFill>
                  <a:schemeClr val="tx1"/>
                </a:solidFill>
              </a:rPr>
              <a:t>ouncil </a:t>
            </a:r>
            <a:r>
              <a:rPr lang="en-GB" dirty="0">
                <a:solidFill>
                  <a:schemeClr val="tx1"/>
                </a:solidFill>
              </a:rPr>
              <a:t>S</a:t>
            </a:r>
            <a:r>
              <a:rPr lang="en-GB" dirty="0" smtClean="0">
                <a:solidFill>
                  <a:schemeClr val="tx1"/>
                </a:solidFill>
              </a:rPr>
              <a:t>upport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Goal 2: </a:t>
            </a:r>
            <a:r>
              <a:rPr lang="en-GB" dirty="0" smtClean="0">
                <a:solidFill>
                  <a:schemeClr val="tx1"/>
                </a:solidFill>
              </a:rPr>
              <a:t>Fairtrade Products Available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Goal 3: </a:t>
            </a:r>
            <a:r>
              <a:rPr lang="en-GB" dirty="0" smtClean="0">
                <a:solidFill>
                  <a:schemeClr val="tx1"/>
                </a:solidFill>
              </a:rPr>
              <a:t>Local Organisations support Fairtrade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Goal 4: </a:t>
            </a:r>
            <a:r>
              <a:rPr lang="en-GB" dirty="0" smtClean="0">
                <a:solidFill>
                  <a:schemeClr val="tx1"/>
                </a:solidFill>
              </a:rPr>
              <a:t>Raise awareness through events &amp; media coverage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Goal 5: </a:t>
            </a:r>
            <a:r>
              <a:rPr lang="en-GB" dirty="0" smtClean="0">
                <a:solidFill>
                  <a:schemeClr val="tx1"/>
                </a:solidFill>
              </a:rPr>
              <a:t>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Representative Steering Committee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Population Basis: FTF Range 20-25K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Population: </a:t>
            </a:r>
            <a:r>
              <a:rPr lang="en-GB" dirty="0" smtClean="0">
                <a:solidFill>
                  <a:schemeClr val="tx1"/>
                </a:solidFill>
              </a:rPr>
              <a:t>Town 17,274  Parishes 4979  </a:t>
            </a:r>
            <a:r>
              <a:rPr lang="en-GB" b="1" dirty="0" smtClean="0">
                <a:solidFill>
                  <a:schemeClr val="tx1"/>
                </a:solidFill>
              </a:rPr>
              <a:t>Total 22253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772816"/>
            <a:ext cx="4820072" cy="605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Goal 1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8136904" cy="381642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sz="7600" b="1" u="sng" dirty="0">
                <a:solidFill>
                  <a:schemeClr val="tx1"/>
                </a:solidFill>
              </a:rPr>
              <a:t>Local Councils pass resolutions supporting </a:t>
            </a:r>
            <a:r>
              <a:rPr lang="en-GB" sz="7600" b="1" u="sng" dirty="0" smtClean="0">
                <a:solidFill>
                  <a:schemeClr val="tx1"/>
                </a:solidFill>
              </a:rPr>
              <a:t>Fairtrade.</a:t>
            </a:r>
            <a:endParaRPr lang="en-GB" sz="7600" b="1" u="sng" dirty="0">
              <a:solidFill>
                <a:schemeClr val="tx1"/>
              </a:solidFill>
            </a:endParaRPr>
          </a:p>
          <a:p>
            <a:pPr algn="l"/>
            <a:endParaRPr lang="en-GB" b="1" dirty="0" smtClean="0">
              <a:solidFill>
                <a:srgbClr val="00B050"/>
              </a:solidFill>
            </a:endParaRP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Need to ask Town Council and Area Board about the use of FT Tea &amp; Coffee</a:t>
            </a: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Measuring Success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Need to Secure Resolutions from as many Parishes as possible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– </a:t>
            </a:r>
            <a:r>
              <a:rPr lang="en-GB" b="1" dirty="0" smtClean="0">
                <a:solidFill>
                  <a:schemeClr val="tx1"/>
                </a:solidFill>
              </a:rPr>
              <a:t>Action: Chase Parish Clerks</a:t>
            </a:r>
          </a:p>
        </p:txBody>
      </p:sp>
    </p:spTree>
    <p:extLst>
      <p:ext uri="{BB962C8B-B14F-4D97-AF65-F5344CB8AC3E}">
        <p14:creationId xmlns:p14="http://schemas.microsoft.com/office/powerpoint/2010/main" val="35852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772816"/>
            <a:ext cx="4820072" cy="605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Goal 2 - AUDITS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848872" cy="417646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GB" sz="6700" b="1" u="sng" dirty="0" smtClean="0">
                <a:solidFill>
                  <a:schemeClr val="tx1"/>
                </a:solidFill>
              </a:rPr>
              <a:t>Fairtrade </a:t>
            </a:r>
            <a:r>
              <a:rPr lang="en-GB" sz="6700" b="1" u="sng" dirty="0">
                <a:solidFill>
                  <a:schemeClr val="tx1"/>
                </a:solidFill>
              </a:rPr>
              <a:t>product ranges </a:t>
            </a:r>
            <a:r>
              <a:rPr lang="en-GB" sz="6700" b="1" u="sng" dirty="0" smtClean="0">
                <a:solidFill>
                  <a:schemeClr val="tx1"/>
                </a:solidFill>
              </a:rPr>
              <a:t>are readily </a:t>
            </a:r>
            <a:r>
              <a:rPr lang="en-GB" sz="6700" b="1" u="sng" dirty="0">
                <a:solidFill>
                  <a:schemeClr val="tx1"/>
                </a:solidFill>
              </a:rPr>
              <a:t>available in the </a:t>
            </a:r>
            <a:r>
              <a:rPr lang="en-GB" sz="6700" b="1" u="sng" dirty="0" smtClean="0">
                <a:solidFill>
                  <a:schemeClr val="tx1"/>
                </a:solidFill>
              </a:rPr>
              <a:t>area’s shops and </a:t>
            </a:r>
            <a:r>
              <a:rPr lang="en-GB" sz="6700" b="1" u="sng" dirty="0">
                <a:solidFill>
                  <a:schemeClr val="tx1"/>
                </a:solidFill>
              </a:rPr>
              <a:t>retail </a:t>
            </a:r>
            <a:r>
              <a:rPr lang="en-GB" sz="6700" b="1" u="sng" dirty="0" smtClean="0">
                <a:solidFill>
                  <a:schemeClr val="tx1"/>
                </a:solidFill>
              </a:rPr>
              <a:t>outlets</a:t>
            </a:r>
            <a:r>
              <a:rPr lang="en-GB" sz="6700" b="1" dirty="0" smtClean="0">
                <a:solidFill>
                  <a:schemeClr val="tx1"/>
                </a:solidFill>
              </a:rPr>
              <a:t>:</a:t>
            </a:r>
            <a:r>
              <a:rPr lang="en-GB" sz="6700" dirty="0">
                <a:solidFill>
                  <a:schemeClr val="tx1"/>
                </a:solidFill>
              </a:rPr>
              <a:t>	</a:t>
            </a:r>
            <a:r>
              <a:rPr lang="en-GB" dirty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GB" b="1" u="sng" dirty="0" smtClean="0">
                <a:solidFill>
                  <a:schemeClr val="tx1"/>
                </a:solidFill>
              </a:rPr>
              <a:t>Priority 1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Town Retail </a:t>
            </a:r>
            <a:r>
              <a:rPr lang="en-GB" b="1" dirty="0">
                <a:solidFill>
                  <a:schemeClr val="tx1"/>
                </a:solidFill>
              </a:rPr>
              <a:t>Outlets</a:t>
            </a: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 	Minimum Target: Products </a:t>
            </a:r>
            <a:r>
              <a:rPr lang="en-GB" b="1" dirty="0" smtClean="0">
                <a:solidFill>
                  <a:schemeClr val="tx1"/>
                </a:solidFill>
              </a:rPr>
              <a:t>4</a:t>
            </a:r>
            <a:r>
              <a:rPr lang="en-GB" dirty="0" smtClean="0">
                <a:solidFill>
                  <a:schemeClr val="tx1"/>
                </a:solidFill>
              </a:rPr>
              <a:t> Outlets </a:t>
            </a:r>
            <a:r>
              <a:rPr lang="en-GB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Town Catering </a:t>
            </a:r>
            <a:r>
              <a:rPr lang="en-GB" b="1" dirty="0">
                <a:solidFill>
                  <a:schemeClr val="tx1"/>
                </a:solidFill>
              </a:rPr>
              <a:t>Outlets</a:t>
            </a: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 	Minimum Target: Products </a:t>
            </a:r>
            <a:r>
              <a:rPr lang="en-GB" b="1" dirty="0" smtClean="0">
                <a:solidFill>
                  <a:schemeClr val="tx1"/>
                </a:solidFill>
              </a:rPr>
              <a:t>2</a:t>
            </a:r>
            <a:r>
              <a:rPr lang="en-GB" dirty="0" smtClean="0">
                <a:solidFill>
                  <a:schemeClr val="tx1"/>
                </a:solidFill>
              </a:rPr>
              <a:t> Outlets </a:t>
            </a:r>
            <a:r>
              <a:rPr lang="en-GB" b="1" dirty="0" smtClean="0">
                <a:solidFill>
                  <a:schemeClr val="tx1"/>
                </a:solidFill>
              </a:rPr>
              <a:t>3</a:t>
            </a:r>
            <a:endParaRPr lang="en-GB" b="1" dirty="0" smtClean="0">
              <a:solidFill>
                <a:srgbClr val="FF0000"/>
              </a:solidFill>
            </a:endParaRPr>
          </a:p>
          <a:p>
            <a:pPr algn="l"/>
            <a:endParaRPr lang="en-GB" b="1" u="sng" dirty="0" smtClean="0">
              <a:solidFill>
                <a:schemeClr val="tx1"/>
              </a:solidFill>
            </a:endParaRPr>
          </a:p>
          <a:p>
            <a:pPr algn="l"/>
            <a:r>
              <a:rPr lang="en-GB" sz="5100" b="1" u="sng" dirty="0" smtClean="0">
                <a:solidFill>
                  <a:schemeClr val="tx1"/>
                </a:solidFill>
              </a:rPr>
              <a:t>Updated POSITIVE Audits</a:t>
            </a:r>
            <a:r>
              <a:rPr lang="en-GB" sz="5100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GB" sz="5100" b="1" dirty="0">
                <a:solidFill>
                  <a:schemeClr val="tx1"/>
                </a:solidFill>
              </a:rPr>
              <a:t>Retail</a:t>
            </a:r>
            <a:r>
              <a:rPr lang="en-GB" sz="5100" b="1" dirty="0" smtClean="0">
                <a:solidFill>
                  <a:schemeClr val="tx1"/>
                </a:solidFill>
              </a:rPr>
              <a:t>: </a:t>
            </a:r>
            <a:r>
              <a:rPr lang="en-GB" sz="5100" dirty="0" smtClean="0">
                <a:solidFill>
                  <a:schemeClr val="tx1"/>
                </a:solidFill>
              </a:rPr>
              <a:t>Coop </a:t>
            </a:r>
            <a:r>
              <a:rPr lang="en-GB" sz="5100" dirty="0">
                <a:solidFill>
                  <a:schemeClr val="tx1"/>
                </a:solidFill>
              </a:rPr>
              <a:t>Food , </a:t>
            </a:r>
            <a:r>
              <a:rPr lang="en-GB" sz="5100" dirty="0" smtClean="0">
                <a:solidFill>
                  <a:schemeClr val="tx1"/>
                </a:solidFill>
              </a:rPr>
              <a:t>Sainsbury’s </a:t>
            </a:r>
          </a:p>
          <a:p>
            <a:pPr algn="l"/>
            <a:r>
              <a:rPr lang="en-GB" sz="5100" b="1" dirty="0" smtClean="0">
                <a:solidFill>
                  <a:schemeClr val="tx1"/>
                </a:solidFill>
              </a:rPr>
              <a:t>Catering:</a:t>
            </a:r>
            <a:r>
              <a:rPr lang="en-GB" sz="5100" dirty="0" smtClean="0">
                <a:solidFill>
                  <a:schemeClr val="tx1"/>
                </a:solidFill>
              </a:rPr>
              <a:t> Divine on </a:t>
            </a:r>
            <a:r>
              <a:rPr lang="en-GB" sz="5100" dirty="0">
                <a:solidFill>
                  <a:schemeClr val="tx1"/>
                </a:solidFill>
              </a:rPr>
              <a:t>the Green </a:t>
            </a:r>
            <a:r>
              <a:rPr lang="en-GB" sz="5100" dirty="0" smtClean="0">
                <a:solidFill>
                  <a:schemeClr val="tx1"/>
                </a:solidFill>
              </a:rPr>
              <a:t>Café, Flying Pig Cake Emporium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Measuring Success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Good POSITIVE progress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Continue Audits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– </a:t>
            </a:r>
            <a:r>
              <a:rPr lang="en-GB" b="1" dirty="0" smtClean="0">
                <a:solidFill>
                  <a:schemeClr val="tx1"/>
                </a:solidFill>
              </a:rPr>
              <a:t>Lets refresh our commitment to getting these done.</a:t>
            </a:r>
          </a:p>
        </p:txBody>
      </p:sp>
    </p:spTree>
    <p:extLst>
      <p:ext uri="{BB962C8B-B14F-4D97-AF65-F5344CB8AC3E}">
        <p14:creationId xmlns:p14="http://schemas.microsoft.com/office/powerpoint/2010/main" val="36259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1382911"/>
            <a:ext cx="4748064" cy="74994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Goal 3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70416"/>
            <a:ext cx="8208912" cy="4038904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GB" sz="5500" b="1" u="sng" dirty="0">
                <a:solidFill>
                  <a:schemeClr val="tx1"/>
                </a:solidFill>
              </a:rPr>
              <a:t>Fairtrade* products are used by an appropriate number of local work </a:t>
            </a:r>
            <a:r>
              <a:rPr lang="en-GB" sz="5500" b="1" u="sng" dirty="0" smtClean="0">
                <a:solidFill>
                  <a:schemeClr val="tx1"/>
                </a:solidFill>
              </a:rPr>
              <a:t>places</a:t>
            </a:r>
            <a:r>
              <a:rPr lang="en-GB" sz="5500" b="1" dirty="0" smtClean="0">
                <a:solidFill>
                  <a:schemeClr val="tx1"/>
                </a:solidFill>
              </a:rPr>
              <a:t>: 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(</a:t>
            </a:r>
            <a:r>
              <a:rPr lang="en-GB" dirty="0" smtClean="0">
                <a:solidFill>
                  <a:schemeClr val="tx1"/>
                </a:solidFill>
              </a:rPr>
              <a:t>Offices</a:t>
            </a:r>
            <a:r>
              <a:rPr lang="en-GB" dirty="0">
                <a:solidFill>
                  <a:schemeClr val="tx1"/>
                </a:solidFill>
              </a:rPr>
              <a:t>, shops, B&amp;Bs, Hotels (residents only) etc</a:t>
            </a:r>
            <a:r>
              <a:rPr lang="en-GB" dirty="0" smtClean="0">
                <a:solidFill>
                  <a:schemeClr val="tx1"/>
                </a:solidFill>
              </a:rPr>
              <a:t>.)</a:t>
            </a:r>
            <a:r>
              <a:rPr lang="en-GB" dirty="0">
                <a:solidFill>
                  <a:schemeClr val="tx1"/>
                </a:solidFill>
              </a:rPr>
              <a:t>					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sz="7400" b="1" u="sng" dirty="0">
                <a:solidFill>
                  <a:schemeClr val="tx1"/>
                </a:solidFill>
              </a:rPr>
              <a:t>Updated POSITIVE Audits</a:t>
            </a:r>
            <a:r>
              <a:rPr lang="en-GB" sz="7400" b="1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GB" sz="7400" b="1" dirty="0" smtClean="0">
                <a:solidFill>
                  <a:schemeClr val="tx1"/>
                </a:solidFill>
              </a:rPr>
              <a:t>Churches: </a:t>
            </a:r>
            <a:r>
              <a:rPr lang="en-GB" sz="7400" dirty="0" smtClean="0">
                <a:solidFill>
                  <a:schemeClr val="tx1"/>
                </a:solidFill>
              </a:rPr>
              <a:t>St </a:t>
            </a:r>
            <a:r>
              <a:rPr lang="en-GB" sz="7400" dirty="0" err="1">
                <a:solidFill>
                  <a:schemeClr val="tx1"/>
                </a:solidFill>
              </a:rPr>
              <a:t>Laurance</a:t>
            </a:r>
            <a:r>
              <a:rPr lang="en-GB" sz="7400" dirty="0">
                <a:solidFill>
                  <a:schemeClr val="tx1"/>
                </a:solidFill>
              </a:rPr>
              <a:t> </a:t>
            </a:r>
            <a:r>
              <a:rPr lang="en-GB" sz="7400" dirty="0" err="1" smtClean="0">
                <a:solidFill>
                  <a:schemeClr val="tx1"/>
                </a:solidFill>
              </a:rPr>
              <a:t>Hilmarton</a:t>
            </a:r>
            <a:r>
              <a:rPr lang="en-GB" sz="7400" dirty="0" smtClean="0">
                <a:solidFill>
                  <a:schemeClr val="tx1"/>
                </a:solidFill>
              </a:rPr>
              <a:t>, Calne Baptist, Calne Methodist, St Edmunds RC</a:t>
            </a:r>
            <a:endParaRPr lang="en-GB" sz="7400" dirty="0">
              <a:solidFill>
                <a:schemeClr val="tx1"/>
              </a:solidFill>
            </a:endParaRPr>
          </a:p>
          <a:p>
            <a:pPr algn="l"/>
            <a:r>
              <a:rPr lang="en-GB" sz="7400" b="1" dirty="0" smtClean="0">
                <a:solidFill>
                  <a:schemeClr val="tx1"/>
                </a:solidFill>
              </a:rPr>
              <a:t>Businesses: </a:t>
            </a:r>
            <a:r>
              <a:rPr lang="en-GB" sz="7400" dirty="0" smtClean="0">
                <a:solidFill>
                  <a:schemeClr val="tx1"/>
                </a:solidFill>
              </a:rPr>
              <a:t>Calne Launderette, Heritage B&amp;B </a:t>
            </a:r>
          </a:p>
          <a:p>
            <a:pPr algn="l"/>
            <a:r>
              <a:rPr lang="en-GB" sz="7400" b="1" dirty="0" smtClean="0">
                <a:solidFill>
                  <a:schemeClr val="tx1"/>
                </a:solidFill>
              </a:rPr>
              <a:t>Schools: </a:t>
            </a:r>
            <a:r>
              <a:rPr lang="en-GB" sz="7400" dirty="0" smtClean="0">
                <a:solidFill>
                  <a:schemeClr val="tx1"/>
                </a:solidFill>
              </a:rPr>
              <a:t>None so far looking at FT Schools audits as far as we know.</a:t>
            </a:r>
          </a:p>
          <a:p>
            <a:pPr algn="l"/>
            <a:endParaRPr lang="en-GB" sz="7400" b="1" dirty="0" smtClean="0">
              <a:solidFill>
                <a:schemeClr val="tx1"/>
              </a:solidFill>
            </a:endParaRPr>
          </a:p>
          <a:p>
            <a:pPr algn="l"/>
            <a:r>
              <a:rPr lang="en-GB" sz="4900" b="1" dirty="0" smtClean="0">
                <a:solidFill>
                  <a:srgbClr val="00B050"/>
                </a:solidFill>
              </a:rPr>
              <a:t>Measuring Success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4900" b="1" dirty="0">
                <a:solidFill>
                  <a:schemeClr val="tx1"/>
                </a:solidFill>
              </a:rPr>
              <a:t>Good POSITIVE progress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4900" dirty="0" smtClean="0">
                <a:solidFill>
                  <a:schemeClr val="tx1"/>
                </a:solidFill>
              </a:rPr>
              <a:t>Continue with Audits</a:t>
            </a:r>
          </a:p>
        </p:txBody>
      </p:sp>
    </p:spTree>
    <p:extLst>
      <p:ext uri="{BB962C8B-B14F-4D97-AF65-F5344CB8AC3E}">
        <p14:creationId xmlns:p14="http://schemas.microsoft.com/office/powerpoint/2010/main" val="36259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1412776"/>
            <a:ext cx="4676056" cy="67793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Goal 4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848872" cy="4680520"/>
          </a:xfrm>
        </p:spPr>
        <p:txBody>
          <a:bodyPr>
            <a:normAutofit fontScale="55000" lnSpcReduction="20000"/>
          </a:bodyPr>
          <a:lstStyle/>
          <a:p>
            <a:pPr algn="l"/>
            <a:endParaRPr lang="en-GB" sz="4300" b="1" u="sng" dirty="0" smtClean="0">
              <a:solidFill>
                <a:schemeClr val="tx1"/>
              </a:solidFill>
            </a:endParaRPr>
          </a:p>
          <a:p>
            <a:pPr algn="l"/>
            <a:r>
              <a:rPr lang="en-GB" sz="4300" b="1" u="sng" dirty="0" smtClean="0">
                <a:solidFill>
                  <a:schemeClr val="tx1"/>
                </a:solidFill>
              </a:rPr>
              <a:t>Attract </a:t>
            </a:r>
            <a:r>
              <a:rPr lang="en-GB" sz="4300" b="1" u="sng" dirty="0">
                <a:solidFill>
                  <a:schemeClr val="tx1"/>
                </a:solidFill>
              </a:rPr>
              <a:t>media coverage and popular support for the campaign</a:t>
            </a:r>
            <a:r>
              <a:rPr lang="en-GB" sz="4300" b="1" u="sng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This is ongoing – almost every opportunity to issue articles into local publications is being taken.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Jan/Feb articles sent: </a:t>
            </a:r>
            <a:r>
              <a:rPr lang="en-GB" dirty="0" smtClean="0">
                <a:solidFill>
                  <a:schemeClr val="tx1"/>
                </a:solidFill>
              </a:rPr>
              <a:t>Town Guide, Town Cryer, Derry </a:t>
            </a:r>
            <a:r>
              <a:rPr lang="en-GB" dirty="0">
                <a:solidFill>
                  <a:schemeClr val="tx1"/>
                </a:solidFill>
              </a:rPr>
              <a:t>H</a:t>
            </a:r>
            <a:r>
              <a:rPr lang="en-GB" dirty="0" smtClean="0">
                <a:solidFill>
                  <a:schemeClr val="tx1"/>
                </a:solidFill>
              </a:rPr>
              <a:t>ill Inspire Magazine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rgbClr val="00B050"/>
                </a:solidFill>
              </a:rPr>
              <a:t>Measuring </a:t>
            </a:r>
            <a:r>
              <a:rPr lang="en-GB" b="1" dirty="0" smtClean="0">
                <a:solidFill>
                  <a:srgbClr val="00B050"/>
                </a:solidFill>
              </a:rPr>
              <a:t>Success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Get campaign visible to everybody in Town &amp; Parishes: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1"/>
                </a:solidFill>
              </a:rPr>
              <a:t>Ramp up presentations – select </a:t>
            </a:r>
            <a:r>
              <a:rPr lang="en-GB" dirty="0" smtClean="0">
                <a:solidFill>
                  <a:schemeClr val="tx1"/>
                </a:solidFill>
              </a:rPr>
              <a:t>targets - ongoing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Press release (if we get grant) about visual advertising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Working with Cllr Tom Rounds to find out if we can put banners on lampposts and under road signs for a period.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Use </a:t>
            </a:r>
            <a:r>
              <a:rPr lang="en-GB" dirty="0">
                <a:solidFill>
                  <a:schemeClr val="tx1"/>
                </a:solidFill>
              </a:rPr>
              <a:t>of Calne Baptist Church Stall at Dec 2</a:t>
            </a:r>
            <a:r>
              <a:rPr lang="en-GB" baseline="30000" dirty="0">
                <a:solidFill>
                  <a:schemeClr val="tx1"/>
                </a:solidFill>
              </a:rPr>
              <a:t>nd</a:t>
            </a:r>
            <a:r>
              <a:rPr lang="en-GB" dirty="0">
                <a:solidFill>
                  <a:schemeClr val="tx1"/>
                </a:solidFill>
              </a:rPr>
              <a:t> Christmas </a:t>
            </a:r>
            <a:r>
              <a:rPr lang="en-GB" dirty="0" smtClean="0">
                <a:solidFill>
                  <a:schemeClr val="tx1"/>
                </a:solidFill>
              </a:rPr>
              <a:t>Event</a:t>
            </a:r>
          </a:p>
        </p:txBody>
      </p:sp>
    </p:spTree>
    <p:extLst>
      <p:ext uri="{BB962C8B-B14F-4D97-AF65-F5344CB8AC3E}">
        <p14:creationId xmlns:p14="http://schemas.microsoft.com/office/powerpoint/2010/main" val="36259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412776"/>
            <a:ext cx="4676056" cy="67793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Goal 5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848872" cy="4464496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GB" sz="4200" b="1" u="sng" dirty="0" smtClean="0">
                <a:solidFill>
                  <a:schemeClr val="tx1"/>
                </a:solidFill>
              </a:rPr>
              <a:t>A </a:t>
            </a:r>
            <a:r>
              <a:rPr lang="en-GB" sz="4200" b="1" u="sng" dirty="0">
                <a:solidFill>
                  <a:schemeClr val="tx1"/>
                </a:solidFill>
              </a:rPr>
              <a:t>local </a:t>
            </a:r>
            <a:r>
              <a:rPr lang="en-GB" sz="4200" b="1" u="sng" dirty="0" smtClean="0">
                <a:solidFill>
                  <a:schemeClr val="tx1"/>
                </a:solidFill>
              </a:rPr>
              <a:t>Representative Steering </a:t>
            </a:r>
            <a:r>
              <a:rPr lang="en-GB" sz="4200" b="1" u="sng" dirty="0">
                <a:solidFill>
                  <a:schemeClr val="tx1"/>
                </a:solidFill>
              </a:rPr>
              <a:t>Group is convened to ensure progress and continued commitment to the campaign.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The </a:t>
            </a:r>
            <a:r>
              <a:rPr lang="en-GB" b="1" dirty="0">
                <a:solidFill>
                  <a:schemeClr val="tx1"/>
                </a:solidFill>
              </a:rPr>
              <a:t>group is responsible for an annual assessment to monitor whether the area is continuing to meet the five goals.</a:t>
            </a: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The group organises special events for Fairtrade Fortnight in March each year.</a:t>
            </a: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Group metrics - membership/meetings</a:t>
            </a:r>
          </a:p>
          <a:p>
            <a:pPr algn="l"/>
            <a:endParaRPr lang="en-GB" b="1" dirty="0" smtClean="0">
              <a:solidFill>
                <a:srgbClr val="00B050"/>
              </a:solidFill>
            </a:endParaRP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Measuring Success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We need a schools rep</a:t>
            </a:r>
          </a:p>
        </p:txBody>
      </p:sp>
    </p:spTree>
    <p:extLst>
      <p:ext uri="{BB962C8B-B14F-4D97-AF65-F5344CB8AC3E}">
        <p14:creationId xmlns:p14="http://schemas.microsoft.com/office/powerpoint/2010/main" val="20628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553</Words>
  <Application>Microsoft Office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Matters Arising</vt:lpstr>
      <vt:lpstr>The Five Goals</vt:lpstr>
      <vt:lpstr>Goal 1</vt:lpstr>
      <vt:lpstr>Goal 2 - AUDITS</vt:lpstr>
      <vt:lpstr>Goal 3</vt:lpstr>
      <vt:lpstr>Goal 4</vt:lpstr>
      <vt:lpstr>Goal 5</vt:lpstr>
      <vt:lpstr>Meeting with  Sainsbury’s</vt:lpstr>
      <vt:lpstr>FTC Campaign Treasurers Report</vt:lpstr>
      <vt:lpstr>Banner Designs</vt:lpstr>
      <vt:lpstr>Banner Designs</vt:lpstr>
      <vt:lpstr>Fairtrade Community  Road Sign</vt:lpstr>
      <vt:lpstr>Fairtrade  Campaign AUDITS</vt:lpstr>
      <vt:lpstr>Fairtrade  Fortnight</vt:lpstr>
      <vt:lpstr>Fairtrade  Fortnight</vt:lpstr>
      <vt:lpstr>Dates of Next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Woods</dc:creator>
  <cp:lastModifiedBy>Stan Woods</cp:lastModifiedBy>
  <cp:revision>115</cp:revision>
  <dcterms:created xsi:type="dcterms:W3CDTF">2017-07-13T13:45:32Z</dcterms:created>
  <dcterms:modified xsi:type="dcterms:W3CDTF">2018-01-18T15:58:22Z</dcterms:modified>
</cp:coreProperties>
</file>