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4" r:id="rId2"/>
    <p:sldId id="256" r:id="rId3"/>
    <p:sldId id="257" r:id="rId4"/>
    <p:sldId id="258" r:id="rId5"/>
    <p:sldId id="259" r:id="rId6"/>
    <p:sldId id="260" r:id="rId7"/>
    <p:sldId id="261" r:id="rId8"/>
    <p:sldId id="262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94"/>
  </p:normalViewPr>
  <p:slideViewPr>
    <p:cSldViewPr snapToGrid="0" snapToObjects="1">
      <p:cViewPr varScale="1">
        <p:scale>
          <a:sx n="121" d="100"/>
          <a:sy n="121" d="100"/>
        </p:scale>
        <p:origin x="744" y="1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61E0DE-15B0-4D4F-B367-C5ABB0E630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FB3A25C-F59A-9147-A375-D730395CA8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CD2DD3-C96A-144D-8DB9-1B9004757E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87263-6F8B-534F-B28C-75A19121FFA9}" type="datetimeFigureOut">
              <a:rPr lang="en-US" smtClean="0"/>
              <a:t>2/4/20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93FAE7-17BE-C443-A01B-BCB8F797F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AC3DBD-EC2B-DD4A-878A-D7DC61D83A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5542D-2BDD-DE4C-A036-52CC7A25F4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1420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60899B-F004-7345-81E8-3A02489104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C3FB5F8-DA1C-CC43-9B7B-94A757713D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0AEE50-4576-FD4A-BED9-11598DEBBC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87263-6F8B-534F-B28C-75A19121FFA9}" type="datetimeFigureOut">
              <a:rPr lang="en-US" smtClean="0"/>
              <a:t>2/4/20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C433DE-7046-CD46-88A3-DCAF9E6943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896660-01A6-CD4D-8195-A831E4CAF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5542D-2BDD-DE4C-A036-52CC7A25F4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5192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88B21D4-5AB8-AC47-9031-8D23F2F59B6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0042404-90BE-624B-A432-F7A45FFA57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1C187A-2373-524C-A37B-D548B9CB2E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87263-6F8B-534F-B28C-75A19121FFA9}" type="datetimeFigureOut">
              <a:rPr lang="en-US" smtClean="0"/>
              <a:t>2/4/20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5D8045-7BF7-B743-B3D0-ADE963714E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504996-FD49-0945-B05A-DA78CF08A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5542D-2BDD-DE4C-A036-52CC7A25F4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5535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6F5E7D-A006-9649-9C95-BCFE46BE21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E85911-30EB-D94E-B385-4A5840761B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C20459-2596-3748-A6B4-8D40749C0C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87263-6F8B-534F-B28C-75A19121FFA9}" type="datetimeFigureOut">
              <a:rPr lang="en-US" smtClean="0"/>
              <a:t>2/4/20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91DB21-B866-DD47-A50C-0115F49DB5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7BEEB6-E093-494C-BEFD-B18000820D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5542D-2BDD-DE4C-A036-52CC7A25F4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3172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E87FA3-3689-A947-BE4C-A8D6803911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389CCB-57CA-2741-8E84-77A7EED050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9FA0CC-6C92-9441-AF1B-303616BCAB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87263-6F8B-534F-B28C-75A19121FFA9}" type="datetimeFigureOut">
              <a:rPr lang="en-US" smtClean="0"/>
              <a:t>2/4/20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E68141-B7FE-F04B-BEFA-DC9AF54329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CC93A6-49C4-534D-8634-63B3358C4A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5542D-2BDD-DE4C-A036-52CC7A25F4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3586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08D1F2-8D38-7548-9AF5-CD9A0FF887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06180C-F519-9D45-B13E-5834692910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E4D2B0E-9D06-8547-B7F8-C0AE829507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F9772B-21AA-224A-A3F5-551918EAA9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87263-6F8B-534F-B28C-75A19121FFA9}" type="datetimeFigureOut">
              <a:rPr lang="en-US" smtClean="0"/>
              <a:t>2/4/20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350452-F8A3-CA4D-863D-07D260BF3E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57C6FE-5725-2945-921D-9C4947B7DD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5542D-2BDD-DE4C-A036-52CC7A25F4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6787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F62228-B329-EA4C-B0FC-A40633E22E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DEDB2F-F577-884F-8796-9183CEEECB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31BB9B5-44C0-E04C-AA66-A72C224723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275203F-A81E-6348-ACE1-2483467FF5D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FB94AA3-0B9C-0E4D-8080-F075FBF993A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64B446A-E22A-4946-9938-F2CB2AAFD7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87263-6F8B-534F-B28C-75A19121FFA9}" type="datetimeFigureOut">
              <a:rPr lang="en-US" smtClean="0"/>
              <a:t>2/4/20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B1EC0C6-02D6-7F4B-96A5-3DC022DD6E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04A8324-C91F-C14B-9F4D-F65A4A6222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5542D-2BDD-DE4C-A036-52CC7A25F4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296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DD3D34-062F-C14D-BD11-56DAAB98D9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CFAB0A1-BF17-874F-8C6E-D7DF89632C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87263-6F8B-534F-B28C-75A19121FFA9}" type="datetimeFigureOut">
              <a:rPr lang="en-US" smtClean="0"/>
              <a:t>2/4/20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C5EF16F-A753-A14D-8BE8-A2E158C637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4FA6C02-D0D2-FB47-A454-CD5C0FC03B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5542D-2BDD-DE4C-A036-52CC7A25F4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4578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3ED37EE-2C5E-5D42-A828-BEEEADF9AD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87263-6F8B-534F-B28C-75A19121FFA9}" type="datetimeFigureOut">
              <a:rPr lang="en-US" smtClean="0"/>
              <a:t>2/4/20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51D4A5A-BE22-7E47-AB06-8136A63347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549A25-DF5C-8448-946C-47BBB0891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5542D-2BDD-DE4C-A036-52CC7A25F4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199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1A2C6B-3254-8348-A3CE-83CE57F74B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C1D7F3-CD06-FA42-A503-50CB33D818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068AAB-1B8B-EF4B-BE32-75AF5DE471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F792ECA-03F1-D94D-AC7B-375CF4DF44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87263-6F8B-534F-B28C-75A19121FFA9}" type="datetimeFigureOut">
              <a:rPr lang="en-US" smtClean="0"/>
              <a:t>2/4/20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7734C2-26B1-7B42-9210-A590259A57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F4E478-1345-CA45-B593-8ABF407B98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5542D-2BDD-DE4C-A036-52CC7A25F4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4459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8A48B6-F366-BC47-85C8-E5162A3100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BB1AC58-EDAE-1642-B076-00020AB0372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068E43E-C5F9-4E42-8E9C-8071D8B31E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D8BD0CA-5C20-1944-941D-FE6872C4C2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87263-6F8B-534F-B28C-75A19121FFA9}" type="datetimeFigureOut">
              <a:rPr lang="en-US" smtClean="0"/>
              <a:t>2/4/20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266632-234A-FF4A-8970-CF627C561D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42CE63-9AA8-E045-B69F-3800B04AEF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5542D-2BDD-DE4C-A036-52CC7A25F4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8467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56CDDC6-C927-C642-8BFA-2F5A70B01B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66607D-DD4F-5C4F-AFAD-4C744F1DDD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189258-EC0A-A54C-A292-E8A37E12A8A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687263-6F8B-534F-B28C-75A19121FFA9}" type="datetimeFigureOut">
              <a:rPr lang="en-US" smtClean="0"/>
              <a:t>2/4/20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2FDCA7-1DA4-DE42-B4F9-BFAB337092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84D9A1-1E0B-5346-8B19-4E80A618D3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E5542D-2BDD-DE4C-A036-52CC7A25F4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8326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erson riding skis down a snow covered slope&#10;&#10;Description automatically generated">
            <a:extLst>
              <a:ext uri="{FF2B5EF4-FFF2-40B4-BE49-F238E27FC236}">
                <a16:creationId xmlns:a16="http://schemas.microsoft.com/office/drawing/2014/main" id="{73D40396-2FF5-524D-8E88-A382C66C55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091" t="282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ED49FE6D-E54D-4A15-9572-966ED42F8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51489"/>
            <a:ext cx="12192000" cy="2077327"/>
          </a:xfrm>
          <a:prstGeom prst="rect">
            <a:avLst/>
          </a:prstGeom>
          <a:solidFill>
            <a:schemeClr val="tx1">
              <a:lumMod val="75000"/>
              <a:lumOff val="25000"/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676462-8E67-AA46-A6F5-D0A8B0AA17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70832" y="4408007"/>
            <a:ext cx="7178040" cy="1726093"/>
          </a:xfrm>
        </p:spPr>
        <p:txBody>
          <a:bodyPr anchor="ctr">
            <a:normAutofit/>
          </a:bodyPr>
          <a:lstStyle/>
          <a:p>
            <a:pPr algn="l"/>
            <a:r>
              <a:rPr lang="en-GB" sz="4600" dirty="0">
                <a:solidFill>
                  <a:schemeClr val="bg1"/>
                </a:solidFill>
                <a:effectLst/>
              </a:rPr>
              <a:t>Community energy in </a:t>
            </a:r>
            <a:r>
              <a:rPr lang="en-GB" sz="4600" dirty="0" err="1">
                <a:solidFill>
                  <a:schemeClr val="bg1"/>
                </a:solidFill>
                <a:effectLst/>
              </a:rPr>
              <a:t>Calne</a:t>
            </a:r>
            <a:br>
              <a:rPr lang="en-GB" sz="4600" dirty="0">
                <a:solidFill>
                  <a:schemeClr val="bg1"/>
                </a:solidFill>
                <a:effectLst/>
              </a:rPr>
            </a:br>
            <a:endParaRPr lang="en-US" sz="4600" dirty="0">
              <a:solidFill>
                <a:schemeClr val="bg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C82BBA4-FEDA-F44E-AD5A-5F0FE20677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0688" y="4408007"/>
            <a:ext cx="3191256" cy="1726093"/>
          </a:xfrm>
        </p:spPr>
        <p:txBody>
          <a:bodyPr anchor="ctr">
            <a:norm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</a:rPr>
              <a:t>Sophy </a:t>
            </a:r>
            <a:r>
              <a:rPr lang="en-US" dirty="0" err="1">
                <a:solidFill>
                  <a:schemeClr val="bg1"/>
                </a:solidFill>
              </a:rPr>
              <a:t>Fearnley-Whittingstall</a:t>
            </a:r>
            <a:endParaRPr lang="en-US" dirty="0">
              <a:solidFill>
                <a:schemeClr val="bg1"/>
              </a:solidFill>
            </a:endParaRPr>
          </a:p>
          <a:p>
            <a:pPr algn="r"/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EAFC8083-BBFA-464C-A805-4E844F66B2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 bwMode="white">
          <a:xfrm>
            <a:off x="0" y="4149692"/>
            <a:ext cx="12188824" cy="0"/>
          </a:xfrm>
          <a:prstGeom prst="line">
            <a:avLst/>
          </a:prstGeom>
          <a:ln w="50800">
            <a:solidFill>
              <a:schemeClr val="tx1">
                <a:lumMod val="75000"/>
                <a:lumOff val="25000"/>
                <a:alpha val="93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71079A94-0BF9-4FA0-96CD-4A28A308FC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98036" y="4575243"/>
            <a:ext cx="0" cy="1463040"/>
          </a:xfrm>
          <a:prstGeom prst="line">
            <a:avLst/>
          </a:prstGeom>
          <a:ln w="19050">
            <a:solidFill>
              <a:schemeClr val="bg1">
                <a:alpha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CC752BC6-CDD2-4020-8DCF-B5E813CD3A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 bwMode="white">
          <a:xfrm>
            <a:off x="0" y="6416542"/>
            <a:ext cx="12188824" cy="0"/>
          </a:xfrm>
          <a:prstGeom prst="line">
            <a:avLst/>
          </a:prstGeom>
          <a:ln w="50800">
            <a:solidFill>
              <a:schemeClr val="tx1">
                <a:lumMod val="75000"/>
                <a:lumOff val="25000"/>
                <a:alpha val="93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62832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 descr="A close up of a flower&#10;&#10;Description automatically generated">
            <a:extLst>
              <a:ext uri="{FF2B5EF4-FFF2-40B4-BE49-F238E27FC236}">
                <a16:creationId xmlns:a16="http://schemas.microsoft.com/office/drawing/2014/main" id="{076F21B6-6805-504D-AB00-E894A183FCF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t="9220" r="9091" b="1417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724CD679-7405-4CD3-A92A-9469F279A5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6"/>
            <a:ext cx="5735590" cy="5896743"/>
          </a:xfrm>
          <a:prstGeom prst="rect">
            <a:avLst/>
          </a:prstGeom>
          <a:solidFill>
            <a:schemeClr val="bg1">
              <a:alpha val="90000"/>
            </a:schemeClr>
          </a:solidFill>
          <a:ln w="127000" cap="sq" cmpd="thinThick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875FDEC-7EA3-9049-8D7B-356321EFDC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805" y="640263"/>
            <a:ext cx="5221266" cy="134497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/>
              <a:t>Setting up a Community Solar Farm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908966E-17AA-9043-A4F6-1723000CC3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94110" y="2121763"/>
            <a:ext cx="5235490" cy="3773010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200" dirty="0"/>
              <a:t>Renewable energy asset where the community has invested and profits go back to local community</a:t>
            </a:r>
          </a:p>
          <a:p>
            <a:r>
              <a:rPr lang="en-US" sz="2200" dirty="0"/>
              <a:t>Develop </a:t>
            </a:r>
          </a:p>
          <a:p>
            <a:r>
              <a:rPr lang="en-US" sz="2200" dirty="0"/>
              <a:t>Construct</a:t>
            </a:r>
          </a:p>
          <a:p>
            <a:r>
              <a:rPr lang="en-US" sz="2200" dirty="0"/>
              <a:t>Own &amp; operate</a:t>
            </a:r>
          </a:p>
          <a:p>
            <a:r>
              <a:rPr lang="en-US" sz="2200" dirty="0"/>
              <a:t>Bring operational solar farm into community ownership</a:t>
            </a:r>
          </a:p>
          <a:p>
            <a:r>
              <a:rPr lang="en-US" sz="2200" dirty="0"/>
              <a:t>Shared ownership with commercial developer</a:t>
            </a:r>
          </a:p>
        </p:txBody>
      </p:sp>
    </p:spTree>
    <p:extLst>
      <p:ext uri="{BB962C8B-B14F-4D97-AF65-F5344CB8AC3E}">
        <p14:creationId xmlns:p14="http://schemas.microsoft.com/office/powerpoint/2010/main" val="30837122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 descr="A large green field with trees in the background&#10;&#10;Description automatically generated">
            <a:extLst>
              <a:ext uri="{FF2B5EF4-FFF2-40B4-BE49-F238E27FC236}">
                <a16:creationId xmlns:a16="http://schemas.microsoft.com/office/drawing/2014/main" id="{F49F6884-C701-9849-B6CC-2D1122C91E2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14358" t="9091" r="19379" b="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2B1D4F77-A17C-43D7-B7FA-545148E4E9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7492064" y="321176"/>
            <a:ext cx="4332307" cy="5896743"/>
          </a:xfrm>
          <a:prstGeom prst="rect">
            <a:avLst/>
          </a:prstGeom>
          <a:solidFill>
            <a:schemeClr val="bg1">
              <a:alpha val="90000"/>
            </a:schemeClr>
          </a:solidFill>
          <a:ln w="127000" cap="sq" cmpd="thinThick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E1A4030-BA90-B246-88AD-7C0C1DDBFC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49985" y="640263"/>
            <a:ext cx="3759240" cy="134497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700"/>
              <a:t>What do you need for a solar farm?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81A918-2A89-064F-8F5E-D11A8C44DC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749290" y="2121763"/>
            <a:ext cx="3764826" cy="3773010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000" dirty="0"/>
              <a:t>Access to grid connection</a:t>
            </a:r>
          </a:p>
          <a:p>
            <a:r>
              <a:rPr lang="en-US" sz="2000" dirty="0"/>
              <a:t>Well screened</a:t>
            </a:r>
          </a:p>
          <a:p>
            <a:r>
              <a:rPr lang="en-US" sz="2000" dirty="0"/>
              <a:t>Free from planning restrictions e.g. AONB</a:t>
            </a:r>
          </a:p>
          <a:p>
            <a:r>
              <a:rPr lang="en-US" sz="2000" dirty="0"/>
              <a:t>Support from local community</a:t>
            </a:r>
          </a:p>
          <a:p>
            <a:r>
              <a:rPr lang="en-US" sz="2000" dirty="0"/>
              <a:t>25 acres = 5 MW</a:t>
            </a:r>
          </a:p>
          <a:p>
            <a:r>
              <a:rPr lang="en-US" sz="2000" dirty="0"/>
              <a:t>Enough for 1500 homes</a:t>
            </a:r>
          </a:p>
          <a:p>
            <a:r>
              <a:rPr lang="en-US" sz="2000" dirty="0"/>
              <a:t>Saves approx. 2,000 </a:t>
            </a:r>
            <a:r>
              <a:rPr lang="en-US" sz="2000" dirty="0" err="1"/>
              <a:t>tonnes</a:t>
            </a:r>
            <a:r>
              <a:rPr lang="en-US" sz="2000" dirty="0"/>
              <a:t> CO2</a:t>
            </a:r>
          </a:p>
        </p:txBody>
      </p:sp>
    </p:spTree>
    <p:extLst>
      <p:ext uri="{BB962C8B-B14F-4D97-AF65-F5344CB8AC3E}">
        <p14:creationId xmlns:p14="http://schemas.microsoft.com/office/powerpoint/2010/main" val="9202646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D35FD7C-9776-2B48-8CA3-06361401E2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640263"/>
            <a:ext cx="3660327" cy="134497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/>
              <a:t>Grid Capacity in Calne Area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9984324-D2C2-3345-B0C8-5F91746D24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1248" y="2121762"/>
            <a:ext cx="3657600" cy="4092771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endParaRPr lang="en-US" sz="1800" dirty="0"/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000" dirty="0"/>
              <a:t>Distribution Network Operator (DNO)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000" dirty="0"/>
              <a:t>Scottish and Southern Electricity (SSE)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000" dirty="0" err="1"/>
              <a:t>Calne</a:t>
            </a:r>
            <a:r>
              <a:rPr lang="en-US" sz="2000" dirty="0"/>
              <a:t> area is constrained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sz="1800" dirty="0"/>
          </a:p>
          <a:p>
            <a:pPr indent="-228600">
              <a:buFont typeface="Arial" panose="020B0604020202020204" pitchFamily="34" charset="0"/>
              <a:buChar char="•"/>
            </a:pPr>
            <a:endParaRPr lang="en-US" sz="18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C9E83AF-030E-4F9E-A53E-41FDC8659D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4945380" y="480060"/>
            <a:ext cx="6592824" cy="5737860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Placeholder 8" descr="A close up of a map&#10;&#10;Description automatically generated">
            <a:extLst>
              <a:ext uri="{FF2B5EF4-FFF2-40B4-BE49-F238E27FC236}">
                <a16:creationId xmlns:a16="http://schemas.microsoft.com/office/drawing/2014/main" id="{2814E1A4-0604-D049-BB6A-461E1B617358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l="11688" r="1" b="1"/>
          <a:stretch/>
        </p:blipFill>
        <p:spPr>
          <a:xfrm>
            <a:off x="4959096" y="495300"/>
            <a:ext cx="6565392" cy="5705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1229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E19DD751-F42E-6B48-BAA6-3B4D9FBB10D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199" b="3384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8760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screenshot&#10;&#10;Description automatically generated">
            <a:extLst>
              <a:ext uri="{FF2B5EF4-FFF2-40B4-BE49-F238E27FC236}">
                <a16:creationId xmlns:a16="http://schemas.microsoft.com/office/drawing/2014/main" id="{4A2CAC4A-6C32-0E48-9A80-68D8B96BB3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8850" y="643466"/>
            <a:ext cx="7874299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0696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 descr="The roof of a building&#10;&#10;Description automatically generated">
            <a:extLst>
              <a:ext uri="{FF2B5EF4-FFF2-40B4-BE49-F238E27FC236}">
                <a16:creationId xmlns:a16="http://schemas.microsoft.com/office/drawing/2014/main" id="{3F3A1142-5369-6845-98E4-5A19E254FA8D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t="1099" r="13407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B1D4F77-A17C-43D7-B7FA-545148E4E9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6"/>
            <a:ext cx="4332307" cy="5896743"/>
          </a:xfrm>
          <a:prstGeom prst="rect">
            <a:avLst/>
          </a:prstGeom>
          <a:solidFill>
            <a:schemeClr val="bg1">
              <a:alpha val="90000"/>
            </a:schemeClr>
          </a:solidFill>
          <a:ln w="127000" cap="sq" cmpd="thinThick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A30AF89-6F28-B846-B09B-769EE6B993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805" y="640263"/>
            <a:ext cx="3759240" cy="134497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700"/>
              <a:t>Other models of community energy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DADB99B-635B-5E4B-AF87-F1AE0B2501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94110" y="2121763"/>
            <a:ext cx="3764826" cy="3773010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endParaRPr lang="en-US" sz="2000" dirty="0"/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000" b="1" dirty="0"/>
              <a:t>Zero </a:t>
            </a:r>
            <a:r>
              <a:rPr lang="en-US" sz="2000" b="1" dirty="0" err="1"/>
              <a:t>Chippenham</a:t>
            </a:r>
            <a:endParaRPr lang="en-US" sz="2000" b="1" dirty="0"/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2000" dirty="0"/>
              <a:t>Community solar PV buying scheme.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2000" dirty="0" err="1"/>
              <a:t>Calne</a:t>
            </a:r>
            <a:r>
              <a:rPr lang="en-US" sz="2000" dirty="0"/>
              <a:t> residents are eligible to join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2000" dirty="0"/>
              <a:t>Recommended installers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2000" dirty="0"/>
              <a:t>Up to 20% discounts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9009243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 descr="A picture containing grass, outdoor, park, sitting&#10;&#10;Description automatically generated">
            <a:extLst>
              <a:ext uri="{FF2B5EF4-FFF2-40B4-BE49-F238E27FC236}">
                <a16:creationId xmlns:a16="http://schemas.microsoft.com/office/drawing/2014/main" id="{17D19C05-5DB9-F744-BE53-3AFAA10A5DEE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l="9091" b="2041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2B1D4F77-A17C-43D7-B7FA-545148E4E9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7492064" y="321176"/>
            <a:ext cx="4332307" cy="5896743"/>
          </a:xfrm>
          <a:prstGeom prst="rect">
            <a:avLst/>
          </a:prstGeom>
          <a:solidFill>
            <a:schemeClr val="bg1">
              <a:alpha val="90000"/>
            </a:schemeClr>
          </a:solidFill>
          <a:ln w="127000" cap="sq" cmpd="thinThick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E03B548-FDFA-EE43-AB80-02D328D701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49985" y="640263"/>
            <a:ext cx="3759240" cy="134497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700"/>
              <a:t>Other models of community energy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3DB55EC-60BD-4041-90F9-79E3B44999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744399" y="1985238"/>
            <a:ext cx="3764826" cy="3773010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000" dirty="0"/>
              <a:t>Rooftop solar on community buildings, </a:t>
            </a:r>
            <a:r>
              <a:rPr lang="en-US" sz="2000" i="1" dirty="0"/>
              <a:t>e.g. Salisbury Community Energy/Schools Energy Co-op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000" dirty="0"/>
              <a:t>Rooftop solar on social housing, </a:t>
            </a:r>
            <a:r>
              <a:rPr lang="en-US" sz="2000" i="1" dirty="0"/>
              <a:t>e.g. </a:t>
            </a:r>
            <a:r>
              <a:rPr lang="en-US" sz="2000" i="1" dirty="0" err="1"/>
              <a:t>Lockleaze</a:t>
            </a:r>
            <a:r>
              <a:rPr lang="en-US" sz="2000" i="1" dirty="0"/>
              <a:t> Loves Solar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000" dirty="0"/>
              <a:t>Electric Vehicle car clubs, </a:t>
            </a:r>
            <a:r>
              <a:rPr lang="en-US" sz="2000" i="1" dirty="0"/>
              <a:t>e.g. </a:t>
            </a:r>
            <a:r>
              <a:rPr lang="en-US" sz="2000" i="1" dirty="0" err="1"/>
              <a:t>Nadder</a:t>
            </a:r>
            <a:r>
              <a:rPr lang="en-US" sz="2000" i="1" dirty="0"/>
              <a:t> Community Energy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000" dirty="0"/>
              <a:t>Tackling fuel poverty through energy efficiency advice, </a:t>
            </a:r>
            <a:r>
              <a:rPr lang="en-US" sz="2000" i="1" dirty="0"/>
              <a:t>e.g. Climate Friendly Bradford-on-Avon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804400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198</Words>
  <Application>Microsoft Macintosh PowerPoint</Application>
  <PresentationFormat>Widescreen</PresentationFormat>
  <Paragraphs>34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Community energy in Calne </vt:lpstr>
      <vt:lpstr>Setting up a Community Solar Farm</vt:lpstr>
      <vt:lpstr>What do you need for a solar farm?</vt:lpstr>
      <vt:lpstr>Grid Capacity in Calne Area</vt:lpstr>
      <vt:lpstr>PowerPoint Presentation</vt:lpstr>
      <vt:lpstr>PowerPoint Presentation</vt:lpstr>
      <vt:lpstr>Other models of community energy</vt:lpstr>
      <vt:lpstr>Other models of community energy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Community energy in Calne </dc:title>
  <dc:creator>Sophy Fearnley-Whittingstall</dc:creator>
  <cp:lastModifiedBy>Sophy Fearnley-Whittingstall</cp:lastModifiedBy>
  <cp:revision>3</cp:revision>
  <dcterms:created xsi:type="dcterms:W3CDTF">2020-02-04T15:36:13Z</dcterms:created>
  <dcterms:modified xsi:type="dcterms:W3CDTF">2020-02-04T15:41:31Z</dcterms:modified>
</cp:coreProperties>
</file>