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62" r:id="rId5"/>
    <p:sldId id="259" r:id="rId6"/>
    <p:sldId id="260" r:id="rId7"/>
    <p:sldId id="261" r:id="rId8"/>
    <p:sldId id="271" r:id="rId9"/>
    <p:sldId id="270" r:id="rId10"/>
    <p:sldId id="264" r:id="rId11"/>
    <p:sldId id="265" r:id="rId12"/>
    <p:sldId id="266" r:id="rId13"/>
    <p:sldId id="272" r:id="rId14"/>
    <p:sldId id="263" r:id="rId15"/>
    <p:sldId id="268" r:id="rId16"/>
    <p:sldId id="267" r:id="rId17"/>
    <p:sldId id="258" r:id="rId18"/>
    <p:sldId id="273"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4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920" y="44624"/>
            <a:ext cx="1681768" cy="696599"/>
          </a:xfrm>
          <a:prstGeom prst="rect">
            <a:avLst/>
          </a:prstGeom>
        </p:spPr>
      </p:pic>
    </p:spTree>
    <p:extLst>
      <p:ext uri="{BB962C8B-B14F-4D97-AF65-F5344CB8AC3E}">
        <p14:creationId xmlns:p14="http://schemas.microsoft.com/office/powerpoint/2010/main" val="114842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66705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40999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29862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60DF7-FE63-478F-A938-822091A29F9A}"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9082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360DF7-FE63-478F-A938-822091A29F9A}"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8217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360DF7-FE63-478F-A938-822091A29F9A}" type="datetimeFigureOut">
              <a:rPr lang="en-GB" smtClean="0"/>
              <a:t>14/07/2017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59635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360DF7-FE63-478F-A938-822091A29F9A}" type="datetimeFigureOut">
              <a:rPr lang="en-GB" smtClean="0"/>
              <a:t>14/07/2017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00306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60DF7-FE63-478F-A938-822091A29F9A}" type="datetimeFigureOut">
              <a:rPr lang="en-GB" smtClean="0"/>
              <a:t>14/07/2017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9017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60DF7-FE63-478F-A938-822091A29F9A}"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19141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60DF7-FE63-478F-A938-822091A29F9A}"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422972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60DF7-FE63-478F-A938-822091A29F9A}" type="datetimeFigureOut">
              <a:rPr lang="en-GB" smtClean="0"/>
              <a:t>14/07/2017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F620C-126D-45CD-9127-6EBCA837DBDD}" type="slidenum">
              <a:rPr lang="en-GB" smtClean="0"/>
              <a:t>‹#›</a:t>
            </a:fld>
            <a:endParaRPr lang="en-GB"/>
          </a:p>
        </p:txBody>
      </p:sp>
    </p:spTree>
    <p:extLst>
      <p:ext uri="{BB962C8B-B14F-4D97-AF65-F5344CB8AC3E}">
        <p14:creationId xmlns:p14="http://schemas.microsoft.com/office/powerpoint/2010/main" val="174114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772816"/>
            <a:ext cx="8280920" cy="4320480"/>
          </a:xfrm>
        </p:spPr>
        <p:txBody>
          <a:bodyPr>
            <a:noAutofit/>
          </a:bodyPr>
          <a:lstStyle/>
          <a:p>
            <a:r>
              <a:rPr lang="en-GB" sz="6000" b="1" dirty="0" smtClean="0">
                <a:solidFill>
                  <a:schemeClr val="bg1"/>
                </a:solidFill>
              </a:rPr>
              <a:t>Welcome to </a:t>
            </a:r>
          </a:p>
          <a:p>
            <a:r>
              <a:rPr lang="en-GB" sz="6000" b="1" dirty="0" smtClean="0">
                <a:solidFill>
                  <a:schemeClr val="bg1"/>
                </a:solidFill>
              </a:rPr>
              <a:t>Calne Community Area </a:t>
            </a:r>
          </a:p>
          <a:p>
            <a:r>
              <a:rPr lang="en-GB" sz="9600" b="1" dirty="0" smtClean="0">
                <a:solidFill>
                  <a:srgbClr val="00B0F0"/>
                </a:solidFill>
              </a:rPr>
              <a:t>Fairtrade Group</a:t>
            </a:r>
            <a:endParaRPr lang="en-GB" sz="9600" b="1" dirty="0">
              <a:solidFill>
                <a:srgbClr val="00B0F0"/>
              </a:solidFill>
            </a:endParaRPr>
          </a:p>
        </p:txBody>
      </p:sp>
    </p:spTree>
    <p:extLst>
      <p:ext uri="{BB962C8B-B14F-4D97-AF65-F5344CB8AC3E}">
        <p14:creationId xmlns:p14="http://schemas.microsoft.com/office/powerpoint/2010/main" val="118401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2</a:t>
            </a:r>
            <a:endParaRPr lang="en-GB" b="1" dirty="0"/>
          </a:p>
        </p:txBody>
      </p:sp>
      <p:sp>
        <p:nvSpPr>
          <p:cNvPr id="3" name="Subtitle 2"/>
          <p:cNvSpPr>
            <a:spLocks noGrp="1"/>
          </p:cNvSpPr>
          <p:nvPr>
            <p:ph type="subTitle" idx="1"/>
          </p:nvPr>
        </p:nvSpPr>
        <p:spPr>
          <a:xfrm>
            <a:off x="683568" y="2420888"/>
            <a:ext cx="7848872" cy="3217912"/>
          </a:xfrm>
        </p:spPr>
        <p:txBody>
          <a:bodyPr>
            <a:normAutofit fontScale="92500"/>
          </a:bodyPr>
          <a:lstStyle/>
          <a:p>
            <a:pPr algn="l"/>
            <a:r>
              <a:rPr lang="en-GB" b="1" dirty="0">
                <a:solidFill>
                  <a:schemeClr val="tx1"/>
                </a:solidFill>
              </a:rPr>
              <a:t>Fairtrade* product ranges </a:t>
            </a:r>
            <a:r>
              <a:rPr lang="en-GB" b="1" dirty="0" smtClean="0">
                <a:solidFill>
                  <a:schemeClr val="tx1"/>
                </a:solidFill>
              </a:rPr>
              <a:t>are readily </a:t>
            </a:r>
            <a:r>
              <a:rPr lang="en-GB" b="1" dirty="0">
                <a:solidFill>
                  <a:schemeClr val="tx1"/>
                </a:solidFill>
              </a:rPr>
              <a:t>available in the </a:t>
            </a:r>
            <a:r>
              <a:rPr lang="en-GB" b="1" dirty="0" smtClean="0">
                <a:solidFill>
                  <a:schemeClr val="tx1"/>
                </a:solidFill>
              </a:rPr>
              <a:t>area’s shops and </a:t>
            </a:r>
            <a:r>
              <a:rPr lang="en-GB" b="1" dirty="0">
                <a:solidFill>
                  <a:schemeClr val="tx1"/>
                </a:solidFill>
              </a:rPr>
              <a:t>retail </a:t>
            </a:r>
            <a:r>
              <a:rPr lang="en-GB" b="1" dirty="0" smtClean="0">
                <a:solidFill>
                  <a:schemeClr val="tx1"/>
                </a:solidFill>
              </a:rPr>
              <a:t>outlets:</a:t>
            </a:r>
            <a:r>
              <a:rPr lang="en-GB" dirty="0">
                <a:solidFill>
                  <a:schemeClr val="tx1"/>
                </a:solidFill>
              </a:rPr>
              <a:t>		</a:t>
            </a:r>
          </a:p>
          <a:p>
            <a:pPr algn="l"/>
            <a:r>
              <a:rPr lang="en-GB" b="1" dirty="0">
                <a:solidFill>
                  <a:schemeClr val="tx1"/>
                </a:solidFill>
              </a:rPr>
              <a:t>Retail Outlets</a:t>
            </a:r>
            <a:r>
              <a:rPr lang="en-GB" dirty="0">
                <a:solidFill>
                  <a:schemeClr val="tx1"/>
                </a:solidFill>
              </a:rPr>
              <a:t>	</a:t>
            </a:r>
            <a:r>
              <a:rPr lang="en-GB" dirty="0" smtClean="0">
                <a:solidFill>
                  <a:schemeClr val="tx1"/>
                </a:solidFill>
              </a:rPr>
              <a:t> 	Products </a:t>
            </a:r>
            <a:r>
              <a:rPr lang="en-GB" b="1" dirty="0" smtClean="0">
                <a:solidFill>
                  <a:schemeClr val="tx1"/>
                </a:solidFill>
              </a:rPr>
              <a:t>4</a:t>
            </a:r>
            <a:r>
              <a:rPr lang="en-GB" dirty="0" smtClean="0">
                <a:solidFill>
                  <a:schemeClr val="tx1"/>
                </a:solidFill>
              </a:rPr>
              <a:t> Outlets </a:t>
            </a:r>
            <a:r>
              <a:rPr lang="en-GB" b="1" dirty="0" smtClean="0">
                <a:solidFill>
                  <a:schemeClr val="tx1"/>
                </a:solidFill>
              </a:rPr>
              <a:t>5</a:t>
            </a:r>
            <a:endParaRPr lang="en-GB" b="1" dirty="0">
              <a:solidFill>
                <a:schemeClr val="tx1"/>
              </a:solidFill>
            </a:endParaRPr>
          </a:p>
          <a:p>
            <a:pPr algn="l"/>
            <a:r>
              <a:rPr lang="en-GB" b="1" dirty="0">
                <a:solidFill>
                  <a:schemeClr val="tx1"/>
                </a:solidFill>
              </a:rPr>
              <a:t>Catering Outlets</a:t>
            </a:r>
            <a:r>
              <a:rPr lang="en-GB" dirty="0">
                <a:solidFill>
                  <a:schemeClr val="tx1"/>
                </a:solidFill>
              </a:rPr>
              <a:t>	</a:t>
            </a:r>
            <a:r>
              <a:rPr lang="en-GB" dirty="0" smtClean="0">
                <a:solidFill>
                  <a:schemeClr val="tx1"/>
                </a:solidFill>
              </a:rPr>
              <a:t> 	Products </a:t>
            </a:r>
            <a:r>
              <a:rPr lang="en-GB" b="1" dirty="0" smtClean="0">
                <a:solidFill>
                  <a:schemeClr val="tx1"/>
                </a:solidFill>
              </a:rPr>
              <a:t>2</a:t>
            </a:r>
            <a:r>
              <a:rPr lang="en-GB" dirty="0" smtClean="0">
                <a:solidFill>
                  <a:schemeClr val="tx1"/>
                </a:solidFill>
              </a:rPr>
              <a:t> Outlets </a:t>
            </a:r>
            <a:r>
              <a:rPr lang="en-GB" b="1" dirty="0" smtClean="0">
                <a:solidFill>
                  <a:schemeClr val="tx1"/>
                </a:solidFill>
              </a:rPr>
              <a:t>3</a:t>
            </a:r>
          </a:p>
          <a:p>
            <a:endParaRPr lang="en-GB" b="1" dirty="0">
              <a:solidFill>
                <a:schemeClr val="tx1"/>
              </a:solidFill>
            </a:endParaRPr>
          </a:p>
          <a:p>
            <a:pPr algn="l"/>
            <a:r>
              <a:rPr lang="en-GB" b="1" dirty="0">
                <a:solidFill>
                  <a:srgbClr val="00B050"/>
                </a:solidFill>
              </a:rPr>
              <a:t>Measuring Success</a:t>
            </a:r>
          </a:p>
          <a:p>
            <a:endParaRPr lang="en-GB" dirty="0"/>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3</a:t>
            </a:r>
            <a:endParaRPr lang="en-GB" b="1" dirty="0"/>
          </a:p>
        </p:txBody>
      </p:sp>
      <p:sp>
        <p:nvSpPr>
          <p:cNvPr id="3" name="Subtitle 2"/>
          <p:cNvSpPr>
            <a:spLocks noGrp="1"/>
          </p:cNvSpPr>
          <p:nvPr>
            <p:ph type="subTitle" idx="1"/>
          </p:nvPr>
        </p:nvSpPr>
        <p:spPr>
          <a:xfrm>
            <a:off x="467544" y="2420888"/>
            <a:ext cx="8208912" cy="4032448"/>
          </a:xfrm>
        </p:spPr>
        <p:txBody>
          <a:bodyPr>
            <a:normAutofit fontScale="47500" lnSpcReduction="20000"/>
          </a:bodyPr>
          <a:lstStyle/>
          <a:p>
            <a:pPr algn="l"/>
            <a:r>
              <a:rPr lang="en-GB" b="1" dirty="0">
                <a:solidFill>
                  <a:schemeClr val="tx1"/>
                </a:solidFill>
              </a:rPr>
              <a:t>Fairtrade* products are used by an appropriate number of local work </a:t>
            </a:r>
            <a:r>
              <a:rPr lang="en-GB" b="1" dirty="0" smtClean="0">
                <a:solidFill>
                  <a:schemeClr val="tx1"/>
                </a:solidFill>
              </a:rPr>
              <a:t>places: </a:t>
            </a:r>
            <a:r>
              <a:rPr lang="en-GB" dirty="0" smtClean="0">
                <a:solidFill>
                  <a:schemeClr val="tx1"/>
                </a:solidFill>
              </a:rPr>
              <a:t>Offices</a:t>
            </a:r>
            <a:r>
              <a:rPr lang="en-GB" dirty="0">
                <a:solidFill>
                  <a:schemeClr val="tx1"/>
                </a:solidFill>
              </a:rPr>
              <a:t>, shops, B&amp;Bs, Hotels (residents only) etc.					</a:t>
            </a:r>
          </a:p>
          <a:p>
            <a:pPr algn="l"/>
            <a:r>
              <a:rPr lang="en-GB" dirty="0">
                <a:solidFill>
                  <a:schemeClr val="tx1"/>
                </a:solidFill>
              </a:rPr>
              <a:t>Community organisations (Church faith communities - Target 50%).	T&amp;C	</a:t>
            </a:r>
            <a:endParaRPr lang="en-GB" dirty="0" smtClean="0">
              <a:solidFill>
                <a:schemeClr val="tx1"/>
              </a:solidFill>
            </a:endParaRPr>
          </a:p>
          <a:p>
            <a:pPr algn="l"/>
            <a:r>
              <a:rPr lang="en-GB" b="1" dirty="0" smtClean="0">
                <a:solidFill>
                  <a:schemeClr val="tx1"/>
                </a:solidFill>
              </a:rPr>
              <a:t>8 (target)</a:t>
            </a:r>
            <a:r>
              <a:rPr lang="en-GB" b="1" dirty="0">
                <a:solidFill>
                  <a:schemeClr val="tx1"/>
                </a:solidFill>
              </a:rPr>
              <a:t>	of	15	53%</a:t>
            </a:r>
          </a:p>
          <a:p>
            <a:pPr algn="l"/>
            <a:r>
              <a:rPr lang="en-GB" dirty="0">
                <a:solidFill>
                  <a:schemeClr val="tx1"/>
                </a:solidFill>
              </a:rPr>
              <a:t>Community organisations (Other faith communities - Representative %age).	</a:t>
            </a:r>
            <a:endParaRPr lang="en-GB" dirty="0" smtClean="0">
              <a:solidFill>
                <a:schemeClr val="tx1"/>
              </a:solidFill>
            </a:endParaRPr>
          </a:p>
          <a:p>
            <a:pPr algn="l"/>
            <a:r>
              <a:rPr lang="en-GB" b="1" dirty="0" smtClean="0">
                <a:solidFill>
                  <a:schemeClr val="tx1"/>
                </a:solidFill>
              </a:rPr>
              <a:t>0</a:t>
            </a:r>
            <a:r>
              <a:rPr lang="en-GB" b="1" dirty="0">
                <a:solidFill>
                  <a:schemeClr val="tx1"/>
                </a:solidFill>
              </a:rPr>
              <a:t>	of	0	NA</a:t>
            </a:r>
          </a:p>
          <a:p>
            <a:pPr algn="l"/>
            <a:r>
              <a:rPr lang="en-GB" dirty="0" smtClean="0">
                <a:solidFill>
                  <a:schemeClr val="tx1"/>
                </a:solidFill>
              </a:rPr>
              <a:t>Primary </a:t>
            </a:r>
            <a:r>
              <a:rPr lang="en-GB" dirty="0">
                <a:solidFill>
                  <a:schemeClr val="tx1"/>
                </a:solidFill>
              </a:rPr>
              <a:t>schools in your area - calculate the proportion </a:t>
            </a:r>
            <a:r>
              <a:rPr lang="en-GB" dirty="0" smtClean="0">
                <a:solidFill>
                  <a:schemeClr val="tx1"/>
                </a:solidFill>
              </a:rPr>
              <a:t>of which </a:t>
            </a:r>
            <a:r>
              <a:rPr lang="en-GB" dirty="0">
                <a:solidFill>
                  <a:schemeClr val="tx1"/>
                </a:solidFill>
              </a:rPr>
              <a:t>are supporting Fairtrade.		</a:t>
            </a:r>
            <a:endParaRPr lang="en-GB" dirty="0" smtClean="0">
              <a:solidFill>
                <a:schemeClr val="tx1"/>
              </a:solidFill>
            </a:endParaRPr>
          </a:p>
          <a:p>
            <a:pPr algn="l"/>
            <a:r>
              <a:rPr lang="en-GB" b="1" dirty="0">
                <a:solidFill>
                  <a:srgbClr val="FF0000"/>
                </a:solidFill>
              </a:rPr>
              <a:t>?</a:t>
            </a:r>
            <a:r>
              <a:rPr lang="en-GB" b="1" dirty="0">
                <a:solidFill>
                  <a:srgbClr val="FF0000"/>
                </a:solidFill>
              </a:rPr>
              <a:t>	of	10	0%</a:t>
            </a:r>
          </a:p>
          <a:p>
            <a:pPr algn="l"/>
            <a:r>
              <a:rPr lang="en-GB" dirty="0" smtClean="0">
                <a:solidFill>
                  <a:schemeClr val="tx1"/>
                </a:solidFill>
              </a:rPr>
              <a:t>Secondary </a:t>
            </a:r>
            <a:r>
              <a:rPr lang="en-GB" dirty="0">
                <a:solidFill>
                  <a:schemeClr val="tx1"/>
                </a:solidFill>
              </a:rPr>
              <a:t>schools in your area - calculate the proportion of which are supporting Fairtrade.	</a:t>
            </a:r>
            <a:endParaRPr lang="en-GB" dirty="0" smtClean="0">
              <a:solidFill>
                <a:schemeClr val="tx1"/>
              </a:solidFill>
            </a:endParaRPr>
          </a:p>
          <a:p>
            <a:pPr algn="l"/>
            <a:r>
              <a:rPr lang="en-GB" b="1" dirty="0">
                <a:solidFill>
                  <a:schemeClr val="accent6">
                    <a:lumMod val="50000"/>
                  </a:schemeClr>
                </a:solidFill>
              </a:rPr>
              <a:t>1</a:t>
            </a:r>
            <a:r>
              <a:rPr lang="en-GB" dirty="0">
                <a:solidFill>
                  <a:schemeClr val="accent6">
                    <a:lumMod val="50000"/>
                  </a:schemeClr>
                </a:solidFill>
              </a:rPr>
              <a:t>	</a:t>
            </a:r>
            <a:r>
              <a:rPr lang="en-GB" dirty="0" smtClean="0">
                <a:solidFill>
                  <a:schemeClr val="accent6">
                    <a:lumMod val="50000"/>
                  </a:schemeClr>
                </a:solidFill>
              </a:rPr>
              <a:t>of</a:t>
            </a:r>
            <a:r>
              <a:rPr lang="en-GB" dirty="0">
                <a:solidFill>
                  <a:schemeClr val="accent6">
                    <a:lumMod val="50000"/>
                  </a:schemeClr>
                </a:solidFill>
              </a:rPr>
              <a:t>	4	</a:t>
            </a:r>
            <a:r>
              <a:rPr lang="en-GB" dirty="0" smtClean="0">
                <a:solidFill>
                  <a:schemeClr val="accent6">
                    <a:lumMod val="50000"/>
                  </a:schemeClr>
                </a:solidFill>
              </a:rPr>
              <a:t>25%</a:t>
            </a:r>
            <a:endParaRPr lang="en-GB" dirty="0">
              <a:solidFill>
                <a:schemeClr val="accent6">
                  <a:lumMod val="50000"/>
                </a:schemeClr>
              </a:solidFill>
            </a:endParaRPr>
          </a:p>
          <a:p>
            <a:pPr algn="l"/>
            <a:r>
              <a:rPr lang="en-GB" dirty="0" smtClean="0">
                <a:solidFill>
                  <a:schemeClr val="tx1"/>
                </a:solidFill>
              </a:rPr>
              <a:t>Other Community organisations</a:t>
            </a:r>
            <a:r>
              <a:rPr lang="en-GB" dirty="0">
                <a:solidFill>
                  <a:schemeClr val="tx1"/>
                </a:solidFill>
              </a:rPr>
              <a:t>	T&amp;C	</a:t>
            </a:r>
            <a:endParaRPr lang="en-GB" dirty="0" smtClean="0">
              <a:solidFill>
                <a:schemeClr val="tx1"/>
              </a:solidFill>
            </a:endParaRPr>
          </a:p>
          <a:p>
            <a:pPr algn="l"/>
            <a:r>
              <a:rPr lang="en-GB" dirty="0" smtClean="0">
                <a:solidFill>
                  <a:srgbClr val="FF0000"/>
                </a:solidFill>
              </a:rPr>
              <a:t>0</a:t>
            </a:r>
            <a:r>
              <a:rPr lang="en-GB" dirty="0">
                <a:solidFill>
                  <a:srgbClr val="FF0000"/>
                </a:solidFill>
              </a:rPr>
              <a:t>	of	0</a:t>
            </a:r>
            <a:r>
              <a:rPr lang="en-GB" dirty="0">
                <a:solidFill>
                  <a:schemeClr val="tx1"/>
                </a:solidFill>
              </a:rPr>
              <a:t>	</a:t>
            </a:r>
            <a:endParaRPr lang="en-GB" dirty="0" smtClean="0">
              <a:solidFill>
                <a:schemeClr val="tx1"/>
              </a:solidFill>
            </a:endParaRPr>
          </a:p>
          <a:p>
            <a:pPr algn="l"/>
            <a:endParaRPr lang="en-GB" b="1" dirty="0" smtClean="0">
              <a:solidFill>
                <a:srgbClr val="00B050"/>
              </a:solidFill>
            </a:endParaRPr>
          </a:p>
          <a:p>
            <a:pPr algn="l"/>
            <a:r>
              <a:rPr lang="en-GB" b="1" dirty="0" smtClean="0">
                <a:solidFill>
                  <a:srgbClr val="00B050"/>
                </a:solidFill>
              </a:rPr>
              <a:t>Measuring Success</a:t>
            </a:r>
            <a:endParaRPr lang="en-GB" b="1" dirty="0">
              <a:solidFill>
                <a:srgbClr val="00B050"/>
              </a:solidFill>
            </a:endParaRPr>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4</a:t>
            </a:r>
            <a:endParaRPr lang="en-GB" b="1" dirty="0"/>
          </a:p>
        </p:txBody>
      </p:sp>
      <p:sp>
        <p:nvSpPr>
          <p:cNvPr id="3" name="Subtitle 2"/>
          <p:cNvSpPr>
            <a:spLocks noGrp="1"/>
          </p:cNvSpPr>
          <p:nvPr>
            <p:ph type="subTitle" idx="1"/>
          </p:nvPr>
        </p:nvSpPr>
        <p:spPr>
          <a:xfrm>
            <a:off x="611560" y="2996952"/>
            <a:ext cx="7848872" cy="2808312"/>
          </a:xfrm>
        </p:spPr>
        <p:txBody>
          <a:bodyPr>
            <a:normAutofit fontScale="62500" lnSpcReduction="20000"/>
          </a:bodyPr>
          <a:lstStyle/>
          <a:p>
            <a:pPr algn="l"/>
            <a:r>
              <a:rPr lang="en-GB" b="1" dirty="0">
                <a:solidFill>
                  <a:schemeClr val="tx1"/>
                </a:solidFill>
              </a:rPr>
              <a:t>Attract media coverage and popular support for the campaign</a:t>
            </a:r>
            <a:r>
              <a:rPr lang="en-GB" b="1" dirty="0" smtClean="0">
                <a:solidFill>
                  <a:schemeClr val="tx1"/>
                </a:solidFill>
              </a:rPr>
              <a:t>.</a:t>
            </a:r>
          </a:p>
          <a:p>
            <a:pPr algn="l"/>
            <a:endParaRPr lang="en-GB" dirty="0">
              <a:solidFill>
                <a:schemeClr val="tx1"/>
              </a:solidFill>
            </a:endParaRPr>
          </a:p>
          <a:p>
            <a:pPr algn="l"/>
            <a:r>
              <a:rPr lang="en-GB" b="1" dirty="0" smtClean="0">
                <a:solidFill>
                  <a:schemeClr val="tx1"/>
                </a:solidFill>
              </a:rPr>
              <a:t>Local Media </a:t>
            </a:r>
            <a:r>
              <a:rPr lang="en-GB" dirty="0" smtClean="0">
                <a:solidFill>
                  <a:schemeClr val="tx1"/>
                </a:solidFill>
              </a:rPr>
              <a:t>– press releases, articles published, event coverage</a:t>
            </a:r>
          </a:p>
          <a:p>
            <a:pPr algn="l"/>
            <a:r>
              <a:rPr lang="en-GB" b="1" dirty="0" smtClean="0">
                <a:solidFill>
                  <a:schemeClr val="tx1"/>
                </a:solidFill>
              </a:rPr>
              <a:t>Photography</a:t>
            </a:r>
            <a:r>
              <a:rPr lang="en-GB" dirty="0" smtClean="0">
                <a:solidFill>
                  <a:schemeClr val="tx1"/>
                </a:solidFill>
              </a:rPr>
              <a:t> – Our own at all meeting, events, etc. copies of published images</a:t>
            </a:r>
          </a:p>
          <a:p>
            <a:pPr algn="l"/>
            <a:r>
              <a:rPr lang="en-GB" b="1" dirty="0" smtClean="0">
                <a:solidFill>
                  <a:schemeClr val="tx1"/>
                </a:solidFill>
              </a:rPr>
              <a:t>Advertising</a:t>
            </a:r>
            <a:r>
              <a:rPr lang="en-GB" dirty="0" smtClean="0">
                <a:solidFill>
                  <a:schemeClr val="tx1"/>
                </a:solidFill>
              </a:rPr>
              <a:t> - Our local advertising by us and those supporting us in the town and parishes</a:t>
            </a:r>
          </a:p>
          <a:p>
            <a:pPr algn="l"/>
            <a:endParaRPr lang="en-GB" dirty="0">
              <a:solidFill>
                <a:schemeClr val="tx1"/>
              </a:solidFill>
            </a:endParaRPr>
          </a:p>
          <a:p>
            <a:pPr algn="l"/>
            <a:r>
              <a:rPr lang="en-GB" b="1" dirty="0">
                <a:solidFill>
                  <a:srgbClr val="00B050"/>
                </a:solidFill>
              </a:rPr>
              <a:t>Measuring </a:t>
            </a:r>
            <a:r>
              <a:rPr lang="en-GB" b="1" dirty="0" smtClean="0">
                <a:solidFill>
                  <a:srgbClr val="00B050"/>
                </a:solidFill>
              </a:rPr>
              <a:t>Success</a:t>
            </a:r>
            <a:endParaRPr lang="en-GB" dirty="0">
              <a:solidFill>
                <a:schemeClr val="tx1"/>
              </a:solidFill>
            </a:endParaRPr>
          </a:p>
          <a:p>
            <a:endParaRPr lang="en-GB" dirty="0"/>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a:t>
            </a:r>
            <a:r>
              <a:rPr lang="en-GB" b="1" dirty="0" smtClean="0"/>
              <a:t>5</a:t>
            </a:r>
            <a:endParaRPr lang="en-GB" b="1" dirty="0"/>
          </a:p>
        </p:txBody>
      </p:sp>
      <p:sp>
        <p:nvSpPr>
          <p:cNvPr id="3" name="Subtitle 2"/>
          <p:cNvSpPr>
            <a:spLocks noGrp="1"/>
          </p:cNvSpPr>
          <p:nvPr>
            <p:ph type="subTitle" idx="1"/>
          </p:nvPr>
        </p:nvSpPr>
        <p:spPr>
          <a:xfrm>
            <a:off x="611560" y="2276872"/>
            <a:ext cx="7848872" cy="4248472"/>
          </a:xfrm>
          <a:solidFill>
            <a:schemeClr val="bg1"/>
          </a:solidFill>
        </p:spPr>
        <p:txBody>
          <a:bodyPr>
            <a:normAutofit fontScale="47500" lnSpcReduction="20000"/>
          </a:bodyPr>
          <a:lstStyle/>
          <a:p>
            <a:pPr algn="l"/>
            <a:r>
              <a:rPr lang="en-GB" sz="4900" b="1" dirty="0" smtClean="0">
                <a:solidFill>
                  <a:schemeClr val="tx1"/>
                </a:solidFill>
              </a:rPr>
              <a:t>A </a:t>
            </a:r>
            <a:r>
              <a:rPr lang="en-GB" sz="4900" b="1" dirty="0">
                <a:solidFill>
                  <a:schemeClr val="tx1"/>
                </a:solidFill>
              </a:rPr>
              <a:t>local Steering Group is convened to ensure progress and continued commitment to the campaign.</a:t>
            </a:r>
          </a:p>
          <a:p>
            <a:pPr algn="l"/>
            <a:r>
              <a:rPr lang="en-GB" sz="4900" b="1" dirty="0">
                <a:solidFill>
                  <a:schemeClr val="tx1"/>
                </a:solidFill>
              </a:rPr>
              <a:t>Council Representative(s)</a:t>
            </a:r>
          </a:p>
          <a:p>
            <a:pPr algn="l"/>
            <a:r>
              <a:rPr lang="en-GB" b="1" dirty="0">
                <a:solidFill>
                  <a:srgbClr val="00B050"/>
                </a:solidFill>
                <a:sym typeface="Wingdings"/>
              </a:rPr>
              <a:t> </a:t>
            </a:r>
            <a:r>
              <a:rPr lang="en-GB" b="1" dirty="0" smtClean="0">
                <a:solidFill>
                  <a:schemeClr val="tx1"/>
                </a:solidFill>
              </a:rPr>
              <a:t>Town Council (2 of 19)</a:t>
            </a:r>
            <a:endParaRPr lang="en-GB" b="1" dirty="0">
              <a:solidFill>
                <a:schemeClr val="tx1"/>
              </a:solidFill>
            </a:endParaRPr>
          </a:p>
          <a:p>
            <a:pPr algn="l"/>
            <a:r>
              <a:rPr lang="en-GB" b="1" dirty="0" smtClean="0">
                <a:solidFill>
                  <a:srgbClr val="FF0000"/>
                </a:solidFill>
              </a:rPr>
              <a:t>?</a:t>
            </a:r>
            <a:r>
              <a:rPr lang="en-GB" b="1" dirty="0" smtClean="0">
                <a:solidFill>
                  <a:schemeClr val="tx1"/>
                </a:solidFill>
              </a:rPr>
              <a:t>  Parish Councils (0 of 44)</a:t>
            </a:r>
            <a:endParaRPr lang="en-GB" b="1" dirty="0">
              <a:solidFill>
                <a:schemeClr val="tx1"/>
              </a:solidFill>
            </a:endParaRPr>
          </a:p>
          <a:p>
            <a:pPr algn="l"/>
            <a:r>
              <a:rPr lang="en-GB" b="1" dirty="0" smtClean="0">
                <a:solidFill>
                  <a:srgbClr val="FF0000"/>
                </a:solidFill>
              </a:rPr>
              <a:t>?</a:t>
            </a:r>
            <a:r>
              <a:rPr lang="en-GB" b="1" dirty="0" smtClean="0">
                <a:solidFill>
                  <a:schemeClr val="tx1"/>
                </a:solidFill>
              </a:rPr>
              <a:t>  Area Board (0 of ?)</a:t>
            </a:r>
            <a:endParaRPr lang="en-GB" b="1" dirty="0">
              <a:solidFill>
                <a:schemeClr val="tx1"/>
              </a:solidFill>
            </a:endParaRPr>
          </a:p>
          <a:p>
            <a:pPr algn="l"/>
            <a:r>
              <a:rPr lang="en-GB" b="1" dirty="0">
                <a:solidFill>
                  <a:srgbClr val="00B050"/>
                </a:solidFill>
                <a:sym typeface="Wingdings"/>
              </a:rPr>
              <a:t> </a:t>
            </a:r>
            <a:r>
              <a:rPr lang="en-GB" b="1" dirty="0" smtClean="0">
                <a:solidFill>
                  <a:schemeClr val="tx1"/>
                </a:solidFill>
              </a:rPr>
              <a:t>Campaigners (all of us)</a:t>
            </a:r>
            <a:endParaRPr lang="en-GB" b="1" dirty="0">
              <a:solidFill>
                <a:schemeClr val="tx1"/>
              </a:solidFill>
            </a:endParaRPr>
          </a:p>
          <a:p>
            <a:pPr algn="l"/>
            <a:r>
              <a:rPr lang="en-GB" b="1" dirty="0" smtClean="0">
                <a:solidFill>
                  <a:srgbClr val="FF0000"/>
                </a:solidFill>
              </a:rPr>
              <a:t>?</a:t>
            </a:r>
            <a:r>
              <a:rPr lang="en-GB" b="1" dirty="0" smtClean="0">
                <a:solidFill>
                  <a:schemeClr val="tx1"/>
                </a:solidFill>
              </a:rPr>
              <a:t>  People </a:t>
            </a:r>
            <a:r>
              <a:rPr lang="en-GB" b="1" dirty="0">
                <a:solidFill>
                  <a:schemeClr val="tx1"/>
                </a:solidFill>
              </a:rPr>
              <a:t>representing the area’s </a:t>
            </a:r>
            <a:r>
              <a:rPr lang="en-GB" b="1" dirty="0" smtClean="0">
                <a:solidFill>
                  <a:schemeClr val="tx1"/>
                </a:solidFill>
              </a:rPr>
              <a:t>schools (? </a:t>
            </a:r>
            <a:r>
              <a:rPr lang="en-GB" b="1" dirty="0">
                <a:solidFill>
                  <a:schemeClr val="tx1"/>
                </a:solidFill>
              </a:rPr>
              <a:t>o</a:t>
            </a:r>
            <a:r>
              <a:rPr lang="en-GB" b="1" dirty="0" smtClean="0">
                <a:solidFill>
                  <a:schemeClr val="tx1"/>
                </a:solidFill>
              </a:rPr>
              <a:t>f 14)</a:t>
            </a:r>
            <a:endParaRPr lang="en-GB" b="1" dirty="0">
              <a:solidFill>
                <a:schemeClr val="tx1"/>
              </a:solidFill>
            </a:endParaRPr>
          </a:p>
          <a:p>
            <a:pPr algn="l"/>
            <a:r>
              <a:rPr lang="en-GB" b="1" dirty="0">
                <a:solidFill>
                  <a:srgbClr val="00B050"/>
                </a:solidFill>
                <a:sym typeface="Wingdings"/>
              </a:rPr>
              <a:t> </a:t>
            </a:r>
            <a:r>
              <a:rPr lang="en-GB" b="1" dirty="0" smtClean="0">
                <a:solidFill>
                  <a:schemeClr val="tx1"/>
                </a:solidFill>
              </a:rPr>
              <a:t>People </a:t>
            </a:r>
            <a:r>
              <a:rPr lang="en-GB" b="1" dirty="0">
                <a:solidFill>
                  <a:schemeClr val="tx1"/>
                </a:solidFill>
              </a:rPr>
              <a:t>representing </a:t>
            </a:r>
            <a:r>
              <a:rPr lang="en-GB" b="1" dirty="0" smtClean="0">
                <a:solidFill>
                  <a:schemeClr val="tx1"/>
                </a:solidFill>
              </a:rPr>
              <a:t>churches (at least 5 of 15)</a:t>
            </a:r>
            <a:endParaRPr lang="en-GB" b="1" dirty="0">
              <a:solidFill>
                <a:schemeClr val="tx1"/>
              </a:solidFill>
            </a:endParaRPr>
          </a:p>
          <a:p>
            <a:pPr algn="l"/>
            <a:r>
              <a:rPr lang="en-GB" b="1" dirty="0">
                <a:solidFill>
                  <a:schemeClr val="accent6">
                    <a:lumMod val="50000"/>
                  </a:schemeClr>
                </a:solidFill>
                <a:sym typeface="Wingdings"/>
              </a:rPr>
              <a:t></a:t>
            </a:r>
            <a:r>
              <a:rPr lang="en-GB" b="1" dirty="0">
                <a:solidFill>
                  <a:srgbClr val="00B050"/>
                </a:solidFill>
                <a:sym typeface="Wingdings"/>
              </a:rPr>
              <a:t> </a:t>
            </a:r>
            <a:r>
              <a:rPr lang="en-GB" b="1" dirty="0" smtClean="0">
                <a:solidFill>
                  <a:schemeClr val="tx1"/>
                </a:solidFill>
              </a:rPr>
              <a:t>People </a:t>
            </a:r>
            <a:r>
              <a:rPr lang="en-GB" b="1" dirty="0">
                <a:solidFill>
                  <a:schemeClr val="tx1"/>
                </a:solidFill>
              </a:rPr>
              <a:t>representing </a:t>
            </a:r>
            <a:r>
              <a:rPr lang="en-GB" b="1" dirty="0" smtClean="0">
                <a:solidFill>
                  <a:schemeClr val="tx1"/>
                </a:solidFill>
              </a:rPr>
              <a:t>businesses (1 of ?)</a:t>
            </a:r>
            <a:endParaRPr lang="en-GB" b="1" dirty="0">
              <a:solidFill>
                <a:schemeClr val="tx1"/>
              </a:solidFill>
            </a:endParaRPr>
          </a:p>
          <a:p>
            <a:pPr algn="l"/>
            <a:endParaRPr lang="en-GB" b="1" dirty="0" smtClean="0">
              <a:solidFill>
                <a:schemeClr val="tx1"/>
              </a:solidFill>
            </a:endParaRPr>
          </a:p>
          <a:p>
            <a:pPr algn="l"/>
            <a:r>
              <a:rPr lang="en-GB" b="1" dirty="0" smtClean="0">
                <a:solidFill>
                  <a:schemeClr val="tx1"/>
                </a:solidFill>
              </a:rPr>
              <a:t>The </a:t>
            </a:r>
            <a:r>
              <a:rPr lang="en-GB" b="1" dirty="0">
                <a:solidFill>
                  <a:schemeClr val="tx1"/>
                </a:solidFill>
              </a:rPr>
              <a:t>group is responsible for an annual assessment to monitor whether the area is continuing to meet the five goals.</a:t>
            </a:r>
          </a:p>
          <a:p>
            <a:pPr algn="l"/>
            <a:r>
              <a:rPr lang="en-GB" b="1" dirty="0">
                <a:solidFill>
                  <a:schemeClr val="tx1"/>
                </a:solidFill>
              </a:rPr>
              <a:t>The group organises special events for Fairtrade Fortnight in March each year.</a:t>
            </a:r>
          </a:p>
          <a:p>
            <a:pPr algn="l"/>
            <a:r>
              <a:rPr lang="en-GB" b="1" dirty="0">
                <a:solidFill>
                  <a:schemeClr val="tx1"/>
                </a:solidFill>
              </a:rPr>
              <a:t>Group metrics - membership/meetings</a:t>
            </a:r>
          </a:p>
          <a:p>
            <a:pPr algn="l"/>
            <a:endParaRPr lang="en-GB" b="1" dirty="0" smtClean="0">
              <a:solidFill>
                <a:srgbClr val="00B050"/>
              </a:solidFill>
            </a:endParaRPr>
          </a:p>
          <a:p>
            <a:pPr algn="l"/>
            <a:r>
              <a:rPr lang="en-GB" b="1" dirty="0" smtClean="0">
                <a:solidFill>
                  <a:srgbClr val="00B050"/>
                </a:solidFill>
              </a:rPr>
              <a:t>Measuring Success</a:t>
            </a:r>
            <a:endParaRPr lang="en-GB" b="1" dirty="0">
              <a:solidFill>
                <a:srgbClr val="00B050"/>
              </a:solidFill>
            </a:endParaRPr>
          </a:p>
        </p:txBody>
      </p:sp>
    </p:spTree>
    <p:extLst>
      <p:ext uri="{BB962C8B-B14F-4D97-AF65-F5344CB8AC3E}">
        <p14:creationId xmlns:p14="http://schemas.microsoft.com/office/powerpoint/2010/main" val="2062850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1"/>
            <a:ext cx="7772400" cy="1008112"/>
          </a:xfrm>
        </p:spPr>
        <p:txBody>
          <a:bodyPr/>
          <a:lstStyle/>
          <a:p>
            <a:r>
              <a:rPr lang="en-GB" b="1" dirty="0" smtClean="0"/>
              <a:t>Group Member Responsibilities</a:t>
            </a:r>
            <a:endParaRPr lang="en-GB" b="1" dirty="0"/>
          </a:p>
        </p:txBody>
      </p:sp>
      <p:sp>
        <p:nvSpPr>
          <p:cNvPr id="3" name="Subtitle 2"/>
          <p:cNvSpPr>
            <a:spLocks noGrp="1"/>
          </p:cNvSpPr>
          <p:nvPr>
            <p:ph type="subTitle" idx="1"/>
          </p:nvPr>
        </p:nvSpPr>
        <p:spPr>
          <a:xfrm>
            <a:off x="755576" y="1988840"/>
            <a:ext cx="7632848" cy="4608512"/>
          </a:xfrm>
        </p:spPr>
        <p:txBody>
          <a:bodyPr>
            <a:normAutofit fontScale="47500" lnSpcReduction="20000"/>
          </a:bodyPr>
          <a:lstStyle/>
          <a:p>
            <a:pPr algn="l"/>
            <a:r>
              <a:rPr lang="en-GB" b="1" dirty="0" smtClean="0">
                <a:solidFill>
                  <a:schemeClr val="tx1"/>
                </a:solidFill>
              </a:rPr>
              <a:t>Chairman:</a:t>
            </a:r>
            <a:r>
              <a:rPr lang="en-GB" dirty="0" smtClean="0">
                <a:solidFill>
                  <a:schemeClr val="tx1"/>
                </a:solidFill>
              </a:rPr>
              <a:t> Stan Woods</a:t>
            </a:r>
          </a:p>
          <a:p>
            <a:pPr algn="l"/>
            <a:r>
              <a:rPr lang="en-GB" b="1" dirty="0" smtClean="0">
                <a:solidFill>
                  <a:schemeClr val="tx1"/>
                </a:solidFill>
              </a:rPr>
              <a:t>Vice Chairman: </a:t>
            </a:r>
            <a:r>
              <a:rPr lang="en-GB" dirty="0" smtClean="0">
                <a:solidFill>
                  <a:schemeClr val="tx1"/>
                </a:solidFill>
              </a:rPr>
              <a:t>Colette Som</a:t>
            </a:r>
          </a:p>
          <a:p>
            <a:pPr algn="l"/>
            <a:r>
              <a:rPr lang="en-GB" b="1" dirty="0" smtClean="0">
                <a:solidFill>
                  <a:schemeClr val="tx1"/>
                </a:solidFill>
              </a:rPr>
              <a:t>Treasurer: </a:t>
            </a:r>
            <a:r>
              <a:rPr lang="en-GB" dirty="0" smtClean="0">
                <a:solidFill>
                  <a:schemeClr val="tx1"/>
                </a:solidFill>
              </a:rPr>
              <a:t>David Evans</a:t>
            </a:r>
          </a:p>
          <a:p>
            <a:pPr algn="l"/>
            <a:r>
              <a:rPr lang="en-GB" b="1" dirty="0" smtClean="0">
                <a:solidFill>
                  <a:schemeClr val="tx1"/>
                </a:solidFill>
              </a:rPr>
              <a:t>Secretary: </a:t>
            </a:r>
            <a:r>
              <a:rPr lang="en-GB" dirty="0" smtClean="0">
                <a:solidFill>
                  <a:schemeClr val="tx1"/>
                </a:solidFill>
              </a:rPr>
              <a:t>Stephen Colby</a:t>
            </a:r>
          </a:p>
          <a:p>
            <a:pPr algn="l"/>
            <a:r>
              <a:rPr lang="en-GB" b="1" dirty="0" smtClean="0">
                <a:solidFill>
                  <a:schemeClr val="tx1"/>
                </a:solidFill>
              </a:rPr>
              <a:t>County Fairtrade Group links: </a:t>
            </a:r>
            <a:r>
              <a:rPr lang="en-GB" dirty="0" smtClean="0">
                <a:solidFill>
                  <a:schemeClr val="tx1"/>
                </a:solidFill>
              </a:rPr>
              <a:t>Colette Som &amp; Stan Woods </a:t>
            </a:r>
          </a:p>
          <a:p>
            <a:pPr algn="l"/>
            <a:r>
              <a:rPr lang="en-GB" b="1" dirty="0" smtClean="0">
                <a:solidFill>
                  <a:schemeClr val="tx1"/>
                </a:solidFill>
              </a:rPr>
              <a:t>Fairtrade Foundation links: </a:t>
            </a:r>
            <a:r>
              <a:rPr lang="en-GB" dirty="0" smtClean="0">
                <a:solidFill>
                  <a:schemeClr val="tx1"/>
                </a:solidFill>
              </a:rPr>
              <a:t>Colette Som &amp; Stan Woods </a:t>
            </a:r>
            <a:endParaRPr lang="en-GB" b="1" dirty="0" smtClean="0">
              <a:solidFill>
                <a:schemeClr val="tx1"/>
              </a:solidFill>
            </a:endParaRPr>
          </a:p>
          <a:p>
            <a:pPr algn="l"/>
            <a:r>
              <a:rPr lang="en-GB" b="1" dirty="0" smtClean="0">
                <a:solidFill>
                  <a:schemeClr val="tx1"/>
                </a:solidFill>
              </a:rPr>
              <a:t>Local Media: </a:t>
            </a:r>
            <a:r>
              <a:rPr lang="en-GB" dirty="0" smtClean="0">
                <a:solidFill>
                  <a:schemeClr val="tx1"/>
                </a:solidFill>
              </a:rPr>
              <a:t>Colette Som</a:t>
            </a:r>
          </a:p>
          <a:p>
            <a:pPr algn="l"/>
            <a:r>
              <a:rPr lang="en-GB" b="1" dirty="0" smtClean="0">
                <a:solidFill>
                  <a:schemeClr val="tx1"/>
                </a:solidFill>
              </a:rPr>
              <a:t>Town Council &amp; Education Link: </a:t>
            </a:r>
            <a:r>
              <a:rPr lang="en-GB" dirty="0" smtClean="0">
                <a:solidFill>
                  <a:schemeClr val="tx1"/>
                </a:solidFill>
              </a:rPr>
              <a:t>Cllr John Boaler</a:t>
            </a:r>
          </a:p>
          <a:p>
            <a:pPr algn="l"/>
            <a:r>
              <a:rPr lang="en-GB" b="1" dirty="0" smtClean="0">
                <a:solidFill>
                  <a:schemeClr val="tx1"/>
                </a:solidFill>
              </a:rPr>
              <a:t>Town Council &amp; Catering &amp; Retail link: </a:t>
            </a:r>
            <a:r>
              <a:rPr lang="en-GB" dirty="0" smtClean="0">
                <a:solidFill>
                  <a:schemeClr val="tx1"/>
                </a:solidFill>
              </a:rPr>
              <a:t>Cllr Robert Merrick</a:t>
            </a:r>
          </a:p>
          <a:p>
            <a:pPr algn="l"/>
            <a:r>
              <a:rPr lang="en-GB" b="1" dirty="0" smtClean="0">
                <a:solidFill>
                  <a:schemeClr val="tx1"/>
                </a:solidFill>
              </a:rPr>
              <a:t>Calne Area Board link: </a:t>
            </a:r>
            <a:r>
              <a:rPr lang="en-GB" dirty="0" smtClean="0">
                <a:solidFill>
                  <a:schemeClr val="tx1"/>
                </a:solidFill>
              </a:rPr>
              <a:t>??</a:t>
            </a:r>
          </a:p>
          <a:p>
            <a:pPr algn="l"/>
            <a:r>
              <a:rPr lang="en-GB" b="1" dirty="0" smtClean="0">
                <a:solidFill>
                  <a:schemeClr val="tx1"/>
                </a:solidFill>
              </a:rPr>
              <a:t>Town Churches link: </a:t>
            </a:r>
            <a:r>
              <a:rPr lang="en-GB" dirty="0" smtClean="0">
                <a:solidFill>
                  <a:schemeClr val="tx1"/>
                </a:solidFill>
              </a:rPr>
              <a:t>Stan Woods</a:t>
            </a:r>
          </a:p>
          <a:p>
            <a:pPr algn="l"/>
            <a:r>
              <a:rPr lang="en-GB" b="1" dirty="0" smtClean="0">
                <a:solidFill>
                  <a:schemeClr val="tx1"/>
                </a:solidFill>
              </a:rPr>
              <a:t>Parishes Churches links: </a:t>
            </a:r>
            <a:r>
              <a:rPr lang="en-GB" dirty="0" smtClean="0">
                <a:solidFill>
                  <a:schemeClr val="tx1"/>
                </a:solidFill>
              </a:rPr>
              <a:t>??</a:t>
            </a:r>
          </a:p>
          <a:p>
            <a:pPr algn="l"/>
            <a:r>
              <a:rPr lang="en-GB" b="1" dirty="0" smtClean="0">
                <a:solidFill>
                  <a:schemeClr val="tx1"/>
                </a:solidFill>
              </a:rPr>
              <a:t>Community Organisation links: </a:t>
            </a:r>
            <a:r>
              <a:rPr lang="en-GB" dirty="0" smtClean="0">
                <a:solidFill>
                  <a:schemeClr val="tx1"/>
                </a:solidFill>
              </a:rPr>
              <a:t>Selected according to connections</a:t>
            </a:r>
          </a:p>
          <a:p>
            <a:pPr algn="l"/>
            <a:r>
              <a:rPr lang="en-GB" b="1" dirty="0" smtClean="0">
                <a:solidFill>
                  <a:schemeClr val="tx1"/>
                </a:solidFill>
              </a:rPr>
              <a:t>Photography: </a:t>
            </a:r>
            <a:r>
              <a:rPr lang="en-GB" dirty="0" smtClean="0">
                <a:solidFill>
                  <a:schemeClr val="tx1"/>
                </a:solidFill>
              </a:rPr>
              <a:t>??</a:t>
            </a:r>
          </a:p>
          <a:p>
            <a:pPr algn="l"/>
            <a:r>
              <a:rPr lang="en-GB" b="1" dirty="0" smtClean="0">
                <a:solidFill>
                  <a:schemeClr val="tx1"/>
                </a:solidFill>
              </a:rPr>
              <a:t>Parishes link: </a:t>
            </a:r>
            <a:r>
              <a:rPr lang="en-GB" dirty="0" smtClean="0">
                <a:solidFill>
                  <a:schemeClr val="tx1"/>
                </a:solidFill>
              </a:rPr>
              <a:t>??</a:t>
            </a:r>
          </a:p>
          <a:p>
            <a:pPr algn="l"/>
            <a:r>
              <a:rPr lang="en-GB" b="1" dirty="0" smtClean="0">
                <a:solidFill>
                  <a:schemeClr val="tx1"/>
                </a:solidFill>
              </a:rPr>
              <a:t>Web Site Pages: </a:t>
            </a:r>
            <a:r>
              <a:rPr lang="en-GB" dirty="0" smtClean="0">
                <a:solidFill>
                  <a:schemeClr val="tx1"/>
                </a:solidFill>
              </a:rPr>
              <a:t>Stan Woods</a:t>
            </a:r>
          </a:p>
          <a:p>
            <a:pPr algn="l"/>
            <a:r>
              <a:rPr lang="en-GB" b="1" dirty="0" smtClean="0">
                <a:solidFill>
                  <a:schemeClr val="tx1"/>
                </a:solidFill>
              </a:rPr>
              <a:t>Facebook Pages: </a:t>
            </a:r>
            <a:r>
              <a:rPr lang="en-GB" dirty="0" smtClean="0">
                <a:solidFill>
                  <a:schemeClr val="tx1"/>
                </a:solidFill>
              </a:rPr>
              <a:t>Colette Som</a:t>
            </a:r>
          </a:p>
          <a:p>
            <a:pPr algn="l"/>
            <a:r>
              <a:rPr lang="en-GB" b="1" dirty="0" smtClean="0">
                <a:solidFill>
                  <a:schemeClr val="tx1"/>
                </a:solidFill>
              </a:rPr>
              <a:t>Twitter:</a:t>
            </a:r>
            <a:r>
              <a:rPr lang="en-GB" dirty="0" smtClean="0">
                <a:solidFill>
                  <a:schemeClr val="tx1"/>
                </a:solidFill>
              </a:rPr>
              <a:t> ???</a:t>
            </a:r>
          </a:p>
          <a:p>
            <a:pPr algn="l"/>
            <a:r>
              <a:rPr lang="en-GB" b="1" dirty="0" smtClean="0">
                <a:solidFill>
                  <a:schemeClr val="tx1"/>
                </a:solidFill>
              </a:rPr>
              <a:t>Event Organisation:  </a:t>
            </a:r>
            <a:r>
              <a:rPr lang="en-GB" dirty="0" smtClean="0">
                <a:solidFill>
                  <a:schemeClr val="tx1"/>
                </a:solidFill>
              </a:rPr>
              <a:t>Selected according to event, locality and expertise.</a:t>
            </a:r>
            <a:endParaRPr lang="en-GB" dirty="0">
              <a:solidFill>
                <a:schemeClr val="tx1"/>
              </a:solidFill>
            </a:endParaRPr>
          </a:p>
        </p:txBody>
      </p:sp>
    </p:spTree>
    <p:extLst>
      <p:ext uri="{BB962C8B-B14F-4D97-AF65-F5344CB8AC3E}">
        <p14:creationId xmlns:p14="http://schemas.microsoft.com/office/powerpoint/2010/main" val="2103027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Budget &amp; Finance</a:t>
            </a:r>
            <a:endParaRPr lang="en-GB" b="1" dirty="0"/>
          </a:p>
        </p:txBody>
      </p:sp>
      <p:sp>
        <p:nvSpPr>
          <p:cNvPr id="3" name="Subtitle 2"/>
          <p:cNvSpPr>
            <a:spLocks noGrp="1"/>
          </p:cNvSpPr>
          <p:nvPr>
            <p:ph type="subTitle" idx="1"/>
          </p:nvPr>
        </p:nvSpPr>
        <p:spPr>
          <a:xfrm>
            <a:off x="395536" y="3886200"/>
            <a:ext cx="8208912" cy="694928"/>
          </a:xfrm>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94920291"/>
              </p:ext>
            </p:extLst>
          </p:nvPr>
        </p:nvGraphicFramePr>
        <p:xfrm>
          <a:off x="323527" y="2564904"/>
          <a:ext cx="8208914" cy="2016224"/>
        </p:xfrm>
        <a:graphic>
          <a:graphicData uri="http://schemas.openxmlformats.org/drawingml/2006/table">
            <a:tbl>
              <a:tblPr>
                <a:tableStyleId>{5C22544A-7EE6-4342-B048-85BDC9FD1C3A}</a:tableStyleId>
              </a:tblPr>
              <a:tblGrid>
                <a:gridCol w="513839"/>
                <a:gridCol w="451177"/>
                <a:gridCol w="1040215"/>
                <a:gridCol w="839691"/>
                <a:gridCol w="513839"/>
                <a:gridCol w="350915"/>
                <a:gridCol w="977551"/>
                <a:gridCol w="839691"/>
                <a:gridCol w="513839"/>
                <a:gridCol w="350915"/>
                <a:gridCol w="977551"/>
                <a:gridCol w="839691"/>
              </a:tblGrid>
              <a:tr h="896100">
                <a:tc gridSpan="4">
                  <a:txBody>
                    <a:bodyPr/>
                    <a:lstStyle/>
                    <a:p>
                      <a:pPr algn="ctr" fontAlgn="b"/>
                      <a:r>
                        <a:rPr lang="en-GB" sz="1800" b="1" u="none" strike="noStrike" dirty="0">
                          <a:effectLst/>
                        </a:rPr>
                        <a:t>Year 1 (2017/18)</a:t>
                      </a:r>
                      <a:endParaRPr lang="en-GB" sz="1800" b="1" i="0" u="none" strike="noStrike" dirty="0">
                        <a:solidFill>
                          <a:srgbClr val="000000"/>
                        </a:solidFill>
                        <a:effectLst/>
                        <a:latin typeface="Calibri"/>
                      </a:endParaRPr>
                    </a:p>
                  </a:txBody>
                  <a:tcPr marL="0" marR="0" marT="0"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800" b="1" u="none" strike="noStrike" dirty="0">
                          <a:effectLst/>
                        </a:rPr>
                        <a:t>Year 2 (2018/19)</a:t>
                      </a:r>
                      <a:endParaRPr lang="en-GB" sz="1800" b="1" i="0" u="none" strike="noStrike" dirty="0">
                        <a:solidFill>
                          <a:srgbClr val="000000"/>
                        </a:solidFill>
                        <a:effectLst/>
                        <a:latin typeface="Calibri"/>
                      </a:endParaRPr>
                    </a:p>
                  </a:txBody>
                  <a:tcPr marL="0" marR="0" marT="0"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800" b="1" u="none" strike="noStrike" dirty="0">
                          <a:effectLst/>
                        </a:rPr>
                        <a:t>Year 3 (2019/20) Target FTT</a:t>
                      </a:r>
                      <a:endParaRPr lang="en-GB" sz="1800" b="1" i="0" u="none" strike="noStrike" dirty="0">
                        <a:solidFill>
                          <a:srgbClr val="000000"/>
                        </a:solidFill>
                        <a:effectLst/>
                        <a:latin typeface="Calibri"/>
                      </a:endParaRPr>
                    </a:p>
                  </a:txBody>
                  <a:tcPr marL="0" marR="0" marT="0" marB="0" anchor="b"/>
                </a:tc>
                <a:tc hMerge="1">
                  <a:txBody>
                    <a:bodyPr/>
                    <a:lstStyle/>
                    <a:p>
                      <a:endParaRPr lang="en-GB"/>
                    </a:p>
                  </a:txBody>
                  <a:tcPr/>
                </a:tc>
                <a:tc hMerge="1">
                  <a:txBody>
                    <a:bodyPr/>
                    <a:lstStyle/>
                    <a:p>
                      <a:endParaRPr lang="en-GB"/>
                    </a:p>
                  </a:txBody>
                  <a:tcPr/>
                </a:tc>
                <a:tc hMerge="1">
                  <a:txBody>
                    <a:bodyPr/>
                    <a:lstStyle/>
                    <a:p>
                      <a:endParaRPr lang="en-GB"/>
                    </a:p>
                  </a:txBody>
                  <a:tcPr/>
                </a:tc>
              </a:tr>
              <a:tr h="1120124">
                <a:tc>
                  <a:txBody>
                    <a:bodyPr/>
                    <a:lstStyle/>
                    <a:p>
                      <a:pPr algn="ctr" fontAlgn="b"/>
                      <a:endParaRPr lang="en-GB" sz="1100" b="1" i="0" u="none" strike="noStrike">
                        <a:solidFill>
                          <a:srgbClr val="000000"/>
                        </a:solidFill>
                        <a:effectLst/>
                        <a:latin typeface="Calibri"/>
                      </a:endParaRPr>
                    </a:p>
                  </a:txBody>
                  <a:tcPr marL="0" marR="0" marT="0" marB="0" anchor="b"/>
                </a:tc>
                <a:tc>
                  <a:txBody>
                    <a:bodyPr/>
                    <a:lstStyle/>
                    <a:p>
                      <a:pPr algn="l" fontAlgn="b"/>
                      <a:endParaRPr lang="en-GB" sz="1800" b="1" i="0" u="none" strike="noStrike">
                        <a:solidFill>
                          <a:srgbClr val="000000"/>
                        </a:solidFill>
                        <a:effectLst/>
                        <a:latin typeface="Calibri"/>
                      </a:endParaRPr>
                    </a:p>
                  </a:txBody>
                  <a:tcPr marL="0" marR="0" marT="0" marB="0" anchor="b"/>
                </a:tc>
                <a:tc>
                  <a:txBody>
                    <a:bodyPr/>
                    <a:lstStyle/>
                    <a:p>
                      <a:pPr algn="l" fontAlgn="b"/>
                      <a:r>
                        <a:rPr lang="en-GB" sz="1800" b="1" u="none" strike="noStrike" dirty="0">
                          <a:effectLst/>
                        </a:rPr>
                        <a:t>Year 1 Total</a:t>
                      </a:r>
                      <a:endParaRPr lang="en-GB" sz="1800" b="1" i="0" u="none" strike="noStrike" dirty="0">
                        <a:solidFill>
                          <a:srgbClr val="000000"/>
                        </a:solidFill>
                        <a:effectLst/>
                        <a:latin typeface="Calibri"/>
                      </a:endParaRPr>
                    </a:p>
                  </a:txBody>
                  <a:tcPr marL="0" marR="0" marT="0" marB="0" anchor="b"/>
                </a:tc>
                <a:tc>
                  <a:txBody>
                    <a:bodyPr/>
                    <a:lstStyle/>
                    <a:p>
                      <a:pPr algn="r" fontAlgn="b"/>
                      <a:r>
                        <a:rPr lang="en-GB" sz="1800" b="1" u="none" strike="noStrike" dirty="0" smtClean="0">
                          <a:effectLst/>
                        </a:rPr>
                        <a:t>£593.18</a:t>
                      </a:r>
                      <a:endParaRPr lang="en-GB" sz="1800" b="1" i="0" u="none" strike="noStrike" dirty="0">
                        <a:solidFill>
                          <a:srgbClr val="000000"/>
                        </a:solidFill>
                        <a:effectLst/>
                        <a:latin typeface="Calibri"/>
                      </a:endParaRPr>
                    </a:p>
                  </a:txBody>
                  <a:tcPr marL="0" marR="0" marT="0" marB="0" anchor="b"/>
                </a:tc>
                <a:tc>
                  <a:txBody>
                    <a:bodyPr/>
                    <a:lstStyle/>
                    <a:p>
                      <a:pPr algn="l" fontAlgn="b"/>
                      <a:endParaRPr lang="en-GB" sz="1800" b="1" i="0" u="none" strike="noStrike" dirty="0">
                        <a:solidFill>
                          <a:srgbClr val="000000"/>
                        </a:solidFill>
                        <a:effectLst/>
                        <a:latin typeface="Calibri"/>
                      </a:endParaRPr>
                    </a:p>
                  </a:txBody>
                  <a:tcPr marL="0" marR="0" marT="0" marB="0" anchor="b"/>
                </a:tc>
                <a:tc>
                  <a:txBody>
                    <a:bodyPr/>
                    <a:lstStyle/>
                    <a:p>
                      <a:pPr algn="l" fontAlgn="b"/>
                      <a:endParaRPr lang="en-GB" sz="1800" b="1" i="0" u="none" strike="noStrike" dirty="0">
                        <a:solidFill>
                          <a:srgbClr val="000000"/>
                        </a:solidFill>
                        <a:effectLst/>
                        <a:latin typeface="Calibri"/>
                      </a:endParaRPr>
                    </a:p>
                  </a:txBody>
                  <a:tcPr marL="0" marR="0" marT="0" marB="0" anchor="b"/>
                </a:tc>
                <a:tc>
                  <a:txBody>
                    <a:bodyPr/>
                    <a:lstStyle/>
                    <a:p>
                      <a:pPr algn="l" fontAlgn="b"/>
                      <a:r>
                        <a:rPr lang="en-GB" sz="1800" b="1" u="none" strike="noStrike" dirty="0">
                          <a:effectLst/>
                        </a:rPr>
                        <a:t>Year 2 Total</a:t>
                      </a:r>
                      <a:endParaRPr lang="en-GB" sz="1800" b="1" i="0" u="none" strike="noStrike" dirty="0">
                        <a:solidFill>
                          <a:srgbClr val="000000"/>
                        </a:solidFill>
                        <a:effectLst/>
                        <a:latin typeface="Calibri"/>
                      </a:endParaRPr>
                    </a:p>
                  </a:txBody>
                  <a:tcPr marL="0" marR="0" marT="0" marB="0" anchor="b"/>
                </a:tc>
                <a:tc>
                  <a:txBody>
                    <a:bodyPr/>
                    <a:lstStyle/>
                    <a:p>
                      <a:pPr algn="r" fontAlgn="b"/>
                      <a:r>
                        <a:rPr lang="en-GB" sz="1800" b="1" u="none" strike="noStrike" dirty="0">
                          <a:effectLst/>
                        </a:rPr>
                        <a:t>£150.00</a:t>
                      </a:r>
                      <a:endParaRPr lang="en-GB" sz="1800" b="1" i="0" u="none" strike="noStrike" dirty="0">
                        <a:solidFill>
                          <a:srgbClr val="000000"/>
                        </a:solidFill>
                        <a:effectLst/>
                        <a:latin typeface="Calibri"/>
                      </a:endParaRPr>
                    </a:p>
                  </a:txBody>
                  <a:tcPr marL="0" marR="0" marT="0" marB="0" anchor="b"/>
                </a:tc>
                <a:tc>
                  <a:txBody>
                    <a:bodyPr/>
                    <a:lstStyle/>
                    <a:p>
                      <a:pPr algn="l" fontAlgn="b"/>
                      <a:endParaRPr lang="en-GB" sz="1800" b="1" i="0" u="none" strike="noStrike" dirty="0">
                        <a:solidFill>
                          <a:srgbClr val="000000"/>
                        </a:solidFill>
                        <a:effectLst/>
                        <a:latin typeface="Calibri"/>
                      </a:endParaRPr>
                    </a:p>
                  </a:txBody>
                  <a:tcPr marL="0" marR="0" marT="0" marB="0" anchor="b"/>
                </a:tc>
                <a:tc>
                  <a:txBody>
                    <a:bodyPr/>
                    <a:lstStyle/>
                    <a:p>
                      <a:pPr algn="l" fontAlgn="b"/>
                      <a:endParaRPr lang="en-GB" sz="1800" b="1" i="0" u="none" strike="noStrike" dirty="0">
                        <a:solidFill>
                          <a:srgbClr val="000000"/>
                        </a:solidFill>
                        <a:effectLst/>
                        <a:latin typeface="Calibri"/>
                      </a:endParaRPr>
                    </a:p>
                  </a:txBody>
                  <a:tcPr marL="0" marR="0" marT="0" marB="0" anchor="b"/>
                </a:tc>
                <a:tc>
                  <a:txBody>
                    <a:bodyPr/>
                    <a:lstStyle/>
                    <a:p>
                      <a:pPr algn="l" fontAlgn="b"/>
                      <a:r>
                        <a:rPr lang="en-GB" sz="1800" b="1" u="none" strike="noStrike" dirty="0">
                          <a:effectLst/>
                        </a:rPr>
                        <a:t>Year 3 Total</a:t>
                      </a:r>
                      <a:endParaRPr lang="en-GB" sz="1800" b="1" i="0" u="none" strike="noStrike" dirty="0">
                        <a:solidFill>
                          <a:srgbClr val="000000"/>
                        </a:solidFill>
                        <a:effectLst/>
                        <a:latin typeface="Calibri"/>
                      </a:endParaRPr>
                    </a:p>
                  </a:txBody>
                  <a:tcPr marL="0" marR="0" marT="0" marB="0" anchor="b"/>
                </a:tc>
                <a:tc>
                  <a:txBody>
                    <a:bodyPr/>
                    <a:lstStyle/>
                    <a:p>
                      <a:pPr algn="r" fontAlgn="b"/>
                      <a:r>
                        <a:rPr lang="en-GB" sz="1800" b="1" u="none" strike="noStrike" dirty="0">
                          <a:effectLst/>
                        </a:rPr>
                        <a:t>£685.98</a:t>
                      </a:r>
                      <a:endParaRPr lang="en-GB" sz="1800" b="1" i="0" u="none" strike="noStrike" dirty="0">
                        <a:solidFill>
                          <a:srgbClr val="000000"/>
                        </a:solidFill>
                        <a:effectLst/>
                        <a:latin typeface="Calibri"/>
                      </a:endParaRPr>
                    </a:p>
                  </a:txBody>
                  <a:tcPr marL="0" marR="0" marT="0" marB="0" anchor="b"/>
                </a:tc>
              </a:tr>
            </a:tbl>
          </a:graphicData>
        </a:graphic>
      </p:graphicFrame>
      <p:sp>
        <p:nvSpPr>
          <p:cNvPr id="5" name="TextBox 4"/>
          <p:cNvSpPr txBox="1"/>
          <p:nvPr/>
        </p:nvSpPr>
        <p:spPr>
          <a:xfrm>
            <a:off x="323528" y="4941168"/>
            <a:ext cx="8136904" cy="1477328"/>
          </a:xfrm>
          <a:prstGeom prst="rect">
            <a:avLst/>
          </a:prstGeom>
          <a:noFill/>
        </p:spPr>
        <p:txBody>
          <a:bodyPr wrap="square" rtlCol="0">
            <a:spAutoFit/>
          </a:bodyPr>
          <a:lstStyle/>
          <a:p>
            <a:r>
              <a:rPr lang="en-GB" b="1" dirty="0" smtClean="0"/>
              <a:t>Budget typically: Banners, posters, supporting organisations window stickers, poster printing. Year3/4  - New Calne Fairtrade signs</a:t>
            </a:r>
          </a:p>
          <a:p>
            <a:endParaRPr lang="en-GB" b="1" dirty="0" smtClean="0">
              <a:solidFill>
                <a:srgbClr val="FF0000"/>
              </a:solidFill>
            </a:endParaRPr>
          </a:p>
          <a:p>
            <a:r>
              <a:rPr lang="en-GB" b="1" dirty="0" smtClean="0">
                <a:solidFill>
                  <a:srgbClr val="FF0000"/>
                </a:solidFill>
              </a:rPr>
              <a:t>Plus</a:t>
            </a:r>
            <a:r>
              <a:rPr lang="en-GB" b="1" dirty="0" smtClean="0"/>
              <a:t> Fairtrade Fortnight 2018 Expenses</a:t>
            </a:r>
          </a:p>
          <a:p>
            <a:r>
              <a:rPr lang="en-GB" b="1" dirty="0" smtClean="0">
                <a:solidFill>
                  <a:srgbClr val="FF0000"/>
                </a:solidFill>
              </a:rPr>
              <a:t>Plus</a:t>
            </a:r>
            <a:r>
              <a:rPr lang="en-GB" b="1" dirty="0" smtClean="0"/>
              <a:t> possible school prize funding</a:t>
            </a:r>
            <a:endParaRPr lang="en-GB" b="1" dirty="0"/>
          </a:p>
        </p:txBody>
      </p:sp>
    </p:spTree>
    <p:extLst>
      <p:ext uri="{BB962C8B-B14F-4D97-AF65-F5344CB8AC3E}">
        <p14:creationId xmlns:p14="http://schemas.microsoft.com/office/powerpoint/2010/main" val="2153151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Project Logos</a:t>
            </a:r>
            <a:endParaRPr lang="en-GB" b="1" dirty="0"/>
          </a:p>
        </p:txBody>
      </p:sp>
      <p:sp>
        <p:nvSpPr>
          <p:cNvPr id="3" name="Subtitle 2"/>
          <p:cNvSpPr>
            <a:spLocks noGrp="1"/>
          </p:cNvSpPr>
          <p:nvPr>
            <p:ph type="subTitle" idx="1"/>
          </p:nvPr>
        </p:nvSpPr>
        <p:spPr>
          <a:xfrm>
            <a:off x="1371600" y="3861048"/>
            <a:ext cx="6400800" cy="1080120"/>
          </a:xfrm>
        </p:spPr>
        <p:txBody>
          <a:bodyPr/>
          <a:lstStyle/>
          <a:p>
            <a:r>
              <a:rPr lang="en-GB" sz="4000" b="1" dirty="0" smtClean="0">
                <a:solidFill>
                  <a:srgbClr val="FF0000"/>
                </a:solidFill>
              </a:rPr>
              <a:t>Let’s review</a:t>
            </a:r>
          </a:p>
          <a:p>
            <a:endParaRPr lang="en-GB" b="1" dirty="0">
              <a:solidFill>
                <a:srgbClr val="FF0000"/>
              </a:solidFill>
            </a:endParaRPr>
          </a:p>
        </p:txBody>
      </p:sp>
    </p:spTree>
    <p:extLst>
      <p:ext uri="{BB962C8B-B14F-4D97-AF65-F5344CB8AC3E}">
        <p14:creationId xmlns:p14="http://schemas.microsoft.com/office/powerpoint/2010/main" val="517533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878704"/>
            <a:ext cx="6022920" cy="255029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3861048"/>
            <a:ext cx="5987192" cy="2535167"/>
          </a:xfrm>
          <a:prstGeom prst="rect">
            <a:avLst/>
          </a:prstGeom>
        </p:spPr>
      </p:pic>
    </p:spTree>
    <p:extLst>
      <p:ext uri="{BB962C8B-B14F-4D97-AF65-F5344CB8AC3E}">
        <p14:creationId xmlns:p14="http://schemas.microsoft.com/office/powerpoint/2010/main" val="2584177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422135"/>
            <a:ext cx="3888432" cy="214294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776" y="4149080"/>
            <a:ext cx="3960440" cy="216950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8598" y="1412776"/>
            <a:ext cx="3939866" cy="2152301"/>
          </a:xfrm>
          <a:prstGeom prst="rect">
            <a:avLst/>
          </a:prstGeom>
        </p:spPr>
      </p:pic>
    </p:spTree>
    <p:extLst>
      <p:ext uri="{BB962C8B-B14F-4D97-AF65-F5344CB8AC3E}">
        <p14:creationId xmlns:p14="http://schemas.microsoft.com/office/powerpoint/2010/main" val="2652724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Dates of Next Meetings</a:t>
            </a:r>
            <a:endParaRPr lang="en-GB" b="1" dirty="0"/>
          </a:p>
        </p:txBody>
      </p:sp>
      <p:sp>
        <p:nvSpPr>
          <p:cNvPr id="3" name="Subtitle 2"/>
          <p:cNvSpPr>
            <a:spLocks noGrp="1"/>
          </p:cNvSpPr>
          <p:nvPr>
            <p:ph type="subTitle" idx="1"/>
          </p:nvPr>
        </p:nvSpPr>
        <p:spPr>
          <a:xfrm>
            <a:off x="611560" y="3886200"/>
            <a:ext cx="7992888" cy="1752600"/>
          </a:xfrm>
        </p:spPr>
        <p:txBody>
          <a:bodyPr>
            <a:normAutofit/>
          </a:bodyPr>
          <a:lstStyle/>
          <a:p>
            <a:r>
              <a:rPr lang="en-GB" b="1" dirty="0" smtClean="0">
                <a:solidFill>
                  <a:srgbClr val="FF0000"/>
                </a:solidFill>
              </a:rPr>
              <a:t>Friday 8</a:t>
            </a:r>
            <a:r>
              <a:rPr lang="en-GB" b="1" baseline="30000" dirty="0" smtClean="0">
                <a:solidFill>
                  <a:srgbClr val="FF0000"/>
                </a:solidFill>
              </a:rPr>
              <a:t>th</a:t>
            </a:r>
            <a:r>
              <a:rPr lang="en-GB" b="1" dirty="0" smtClean="0">
                <a:solidFill>
                  <a:srgbClr val="FF0000"/>
                </a:solidFill>
              </a:rPr>
              <a:t> September 2017 2pm Venue TBA</a:t>
            </a:r>
          </a:p>
          <a:p>
            <a:r>
              <a:rPr lang="en-GB" b="1" i="1" dirty="0" smtClean="0">
                <a:solidFill>
                  <a:srgbClr val="FF0000"/>
                </a:solidFill>
              </a:rPr>
              <a:t>Always </a:t>
            </a:r>
            <a:r>
              <a:rPr lang="en-GB" b="1" i="1" dirty="0" smtClean="0">
                <a:solidFill>
                  <a:srgbClr val="FF0000"/>
                </a:solidFill>
              </a:rPr>
              <a:t>schedule </a:t>
            </a:r>
            <a:r>
              <a:rPr lang="en-GB" b="1" i="1" dirty="0" smtClean="0">
                <a:solidFill>
                  <a:srgbClr val="FF0000"/>
                </a:solidFill>
              </a:rPr>
              <a:t>two </a:t>
            </a:r>
            <a:r>
              <a:rPr lang="en-GB" b="1" i="1" dirty="0" smtClean="0">
                <a:solidFill>
                  <a:srgbClr val="FF0000"/>
                </a:solidFill>
              </a:rPr>
              <a:t>meetings ahead</a:t>
            </a:r>
            <a:endParaRPr lang="en-GB" b="1" i="1" dirty="0">
              <a:solidFill>
                <a:srgbClr val="FF0000"/>
              </a:solidFill>
            </a:endParaRPr>
          </a:p>
        </p:txBody>
      </p:sp>
    </p:spTree>
    <p:extLst>
      <p:ext uri="{BB962C8B-B14F-4D97-AF65-F5344CB8AC3E}">
        <p14:creationId xmlns:p14="http://schemas.microsoft.com/office/powerpoint/2010/main" val="184291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470025"/>
          </a:xfrm>
        </p:spPr>
        <p:txBody>
          <a:bodyPr/>
          <a:lstStyle/>
          <a:p>
            <a:r>
              <a:rPr lang="en-GB" b="1" dirty="0" smtClean="0"/>
              <a:t>First part of the Meeting</a:t>
            </a:r>
            <a:endParaRPr lang="en-GB" b="1" dirty="0"/>
          </a:p>
        </p:txBody>
      </p:sp>
      <p:sp>
        <p:nvSpPr>
          <p:cNvPr id="3" name="Subtitle 2"/>
          <p:cNvSpPr>
            <a:spLocks noGrp="1"/>
          </p:cNvSpPr>
          <p:nvPr>
            <p:ph type="subTitle" idx="1"/>
          </p:nvPr>
        </p:nvSpPr>
        <p:spPr>
          <a:xfrm>
            <a:off x="1259632" y="2420888"/>
            <a:ext cx="6400800" cy="3168352"/>
          </a:xfrm>
        </p:spPr>
        <p:txBody>
          <a:bodyPr>
            <a:normAutofit fontScale="47500" lnSpcReduction="20000"/>
          </a:bodyPr>
          <a:lstStyle/>
          <a:p>
            <a:pPr algn="l"/>
            <a:r>
              <a:rPr lang="en-US" sz="8600" b="1" dirty="0" smtClean="0">
                <a:solidFill>
                  <a:schemeClr val="tx1"/>
                </a:solidFill>
              </a:rPr>
              <a:t>Business from last meeting</a:t>
            </a:r>
          </a:p>
          <a:p>
            <a:pPr marL="1143000" indent="-1143000" algn="l">
              <a:buFont typeface="Wingdings" panose="05000000000000000000" pitchFamily="2" charset="2"/>
              <a:buChar char="Ø"/>
            </a:pPr>
            <a:r>
              <a:rPr lang="en-US" sz="8600" dirty="0" smtClean="0">
                <a:solidFill>
                  <a:schemeClr val="tx1"/>
                </a:solidFill>
              </a:rPr>
              <a:t>Minutes</a:t>
            </a:r>
          </a:p>
          <a:p>
            <a:pPr marL="1143000" indent="-1143000" algn="l">
              <a:buFont typeface="Wingdings" panose="05000000000000000000" pitchFamily="2" charset="2"/>
              <a:buChar char="Ø"/>
            </a:pPr>
            <a:r>
              <a:rPr lang="en-US" sz="8600" dirty="0" smtClean="0">
                <a:solidFill>
                  <a:schemeClr val="tx1"/>
                </a:solidFill>
              </a:rPr>
              <a:t>Matters Arising</a:t>
            </a:r>
          </a:p>
          <a:p>
            <a:pPr marL="1143000" indent="-1143000" algn="l">
              <a:buFont typeface="Wingdings" panose="05000000000000000000" pitchFamily="2" charset="2"/>
              <a:buChar char="Ø"/>
            </a:pPr>
            <a:r>
              <a:rPr lang="en-US" sz="8600" dirty="0" smtClean="0">
                <a:solidFill>
                  <a:schemeClr val="tx1"/>
                </a:solidFill>
              </a:rPr>
              <a:t>Secretary</a:t>
            </a:r>
          </a:p>
          <a:p>
            <a:pPr marL="1143000" indent="-1143000" algn="l">
              <a:buFont typeface="Wingdings" panose="05000000000000000000" pitchFamily="2" charset="2"/>
              <a:buChar char="Ø"/>
            </a:pPr>
            <a:r>
              <a:rPr lang="en-US" sz="8600" dirty="0" smtClean="0">
                <a:solidFill>
                  <a:schemeClr val="tx1"/>
                </a:solidFill>
              </a:rPr>
              <a:t>Constitution</a:t>
            </a:r>
            <a:r>
              <a:rPr lang="en-US" sz="8600" dirty="0" smtClean="0">
                <a:solidFill>
                  <a:schemeClr val="tx1"/>
                </a:solidFill>
              </a:rPr>
              <a:t>.</a:t>
            </a:r>
            <a:endParaRPr lang="en-GB" sz="8600" dirty="0">
              <a:solidFill>
                <a:schemeClr val="tx1"/>
              </a:solidFill>
            </a:endParaRPr>
          </a:p>
          <a:p>
            <a:endParaRPr lang="en-GB" dirty="0"/>
          </a:p>
        </p:txBody>
      </p:sp>
      <p:sp>
        <p:nvSpPr>
          <p:cNvPr id="4" name="Rectangle 3"/>
          <p:cNvSpPr/>
          <p:nvPr/>
        </p:nvSpPr>
        <p:spPr>
          <a:xfrm>
            <a:off x="683568" y="5949280"/>
            <a:ext cx="7848872" cy="461665"/>
          </a:xfrm>
          <a:prstGeom prst="rect">
            <a:avLst/>
          </a:prstGeom>
        </p:spPr>
        <p:txBody>
          <a:bodyPr wrap="square">
            <a:spAutoFit/>
          </a:bodyPr>
          <a:lstStyle/>
          <a:p>
            <a:pPr algn="ctr"/>
            <a:r>
              <a:rPr lang="en-GB" sz="2400" b="1" u="sng" dirty="0" smtClean="0">
                <a:solidFill>
                  <a:srgbClr val="FF0000"/>
                </a:solidFill>
              </a:rPr>
              <a:t>Second </a:t>
            </a:r>
            <a:r>
              <a:rPr lang="en-GB" sz="2400" b="1" u="sng" dirty="0">
                <a:solidFill>
                  <a:srgbClr val="FF0000"/>
                </a:solidFill>
              </a:rPr>
              <a:t>part of the </a:t>
            </a:r>
            <a:r>
              <a:rPr lang="en-GB" sz="2400" b="1" u="sng" dirty="0" smtClean="0">
                <a:solidFill>
                  <a:srgbClr val="FF0000"/>
                </a:solidFill>
              </a:rPr>
              <a:t>Meeting – Direction &amp; FTT Action Plan</a:t>
            </a:r>
            <a:endParaRPr lang="en-GB" sz="2400" u="sng" dirty="0">
              <a:solidFill>
                <a:srgbClr val="FF0000"/>
              </a:solidFill>
            </a:endParaRPr>
          </a:p>
        </p:txBody>
      </p:sp>
    </p:spTree>
    <p:extLst>
      <p:ext uri="{BB962C8B-B14F-4D97-AF65-F5344CB8AC3E}">
        <p14:creationId xmlns:p14="http://schemas.microsoft.com/office/powerpoint/2010/main" val="258417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470025"/>
          </a:xfrm>
        </p:spPr>
        <p:txBody>
          <a:bodyPr/>
          <a:lstStyle/>
          <a:p>
            <a:r>
              <a:rPr lang="en-GB" b="1" dirty="0" smtClean="0"/>
              <a:t>Group Vision &amp; Purpose</a:t>
            </a:r>
            <a:endParaRPr lang="en-GB" b="1" dirty="0"/>
          </a:p>
        </p:txBody>
      </p:sp>
      <p:sp>
        <p:nvSpPr>
          <p:cNvPr id="3" name="Subtitle 2"/>
          <p:cNvSpPr>
            <a:spLocks noGrp="1"/>
          </p:cNvSpPr>
          <p:nvPr>
            <p:ph type="subTitle" idx="1"/>
          </p:nvPr>
        </p:nvSpPr>
        <p:spPr>
          <a:xfrm>
            <a:off x="1371600" y="2924944"/>
            <a:ext cx="6400800" cy="3168352"/>
          </a:xfrm>
        </p:spPr>
        <p:txBody>
          <a:bodyPr>
            <a:normAutofit fontScale="32500" lnSpcReduction="20000"/>
          </a:bodyPr>
          <a:lstStyle/>
          <a:p>
            <a:r>
              <a:rPr lang="en-US" sz="8600" i="1" dirty="0" smtClean="0">
                <a:solidFill>
                  <a:schemeClr val="tx1"/>
                </a:solidFill>
              </a:rPr>
              <a:t>The </a:t>
            </a:r>
            <a:r>
              <a:rPr lang="en-US" sz="8600" i="1" dirty="0">
                <a:solidFill>
                  <a:schemeClr val="tx1"/>
                </a:solidFill>
              </a:rPr>
              <a:t>‘Calne Community Area FAIRTRADE Group’ shall energetically promote and educate the Fairtrade ethos through its partnership with the Town Council and the County’s network of Fairtrade Groups, Fairtrade trading bodies, emergent Groups and individuals, seeking to establish Fairtrade marked products as first choice.</a:t>
            </a:r>
            <a:endParaRPr lang="en-GB" sz="8600" dirty="0">
              <a:solidFill>
                <a:schemeClr val="tx1"/>
              </a:solidFill>
            </a:endParaRPr>
          </a:p>
          <a:p>
            <a:endParaRPr lang="en-GB" dirty="0"/>
          </a:p>
        </p:txBody>
      </p:sp>
    </p:spTree>
    <p:extLst>
      <p:ext uri="{BB962C8B-B14F-4D97-AF65-F5344CB8AC3E}">
        <p14:creationId xmlns:p14="http://schemas.microsoft.com/office/powerpoint/2010/main" val="658080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70025"/>
          </a:xfrm>
        </p:spPr>
        <p:txBody>
          <a:bodyPr/>
          <a:lstStyle/>
          <a:p>
            <a:r>
              <a:rPr lang="en-GB" b="1" dirty="0" smtClean="0"/>
              <a:t>Group Objectives</a:t>
            </a:r>
            <a:endParaRPr lang="en-GB" b="1" dirty="0"/>
          </a:p>
        </p:txBody>
      </p:sp>
      <p:sp>
        <p:nvSpPr>
          <p:cNvPr id="3" name="Subtitle 2"/>
          <p:cNvSpPr>
            <a:spLocks noGrp="1"/>
          </p:cNvSpPr>
          <p:nvPr>
            <p:ph type="subTitle" idx="1"/>
          </p:nvPr>
        </p:nvSpPr>
        <p:spPr>
          <a:xfrm>
            <a:off x="1331640" y="2348880"/>
            <a:ext cx="6400800" cy="4176464"/>
          </a:xfrm>
        </p:spPr>
        <p:txBody>
          <a:bodyPr>
            <a:normAutofit fontScale="40000" lnSpcReduction="20000"/>
          </a:bodyPr>
          <a:lstStyle/>
          <a:p>
            <a:pPr marL="457200" lvl="0" indent="-457200" algn="l">
              <a:buFont typeface="Wingdings" panose="05000000000000000000" pitchFamily="2" charset="2"/>
              <a:buChar char="Ø"/>
            </a:pPr>
            <a:r>
              <a:rPr lang="en-US" dirty="0">
                <a:solidFill>
                  <a:schemeClr val="tx1"/>
                </a:solidFill>
              </a:rPr>
              <a:t>A</a:t>
            </a:r>
            <a:r>
              <a:rPr lang="en-US" dirty="0" smtClean="0">
                <a:solidFill>
                  <a:schemeClr val="tx1"/>
                </a:solidFill>
              </a:rPr>
              <a:t>chieve </a:t>
            </a:r>
            <a:r>
              <a:rPr lang="en-US" dirty="0">
                <a:solidFill>
                  <a:schemeClr val="tx1"/>
                </a:solidFill>
              </a:rPr>
              <a:t>and help to maintain Fairtrade </a:t>
            </a:r>
            <a:r>
              <a:rPr lang="en-US" dirty="0" smtClean="0">
                <a:solidFill>
                  <a:schemeClr val="tx1"/>
                </a:solidFill>
              </a:rPr>
              <a:t>Status </a:t>
            </a:r>
            <a:r>
              <a:rPr lang="en-US" dirty="0">
                <a:solidFill>
                  <a:schemeClr val="tx1"/>
                </a:solidFill>
              </a:rPr>
              <a:t>for the </a:t>
            </a:r>
            <a:r>
              <a:rPr lang="en-US" dirty="0" smtClean="0">
                <a:solidFill>
                  <a:schemeClr val="tx1"/>
                </a:solidFill>
              </a:rPr>
              <a:t>Town and Parishes</a:t>
            </a:r>
          </a:p>
          <a:p>
            <a:pPr marL="457200" lvl="0" indent="-457200" algn="l">
              <a:buFont typeface="Wingdings" panose="05000000000000000000" pitchFamily="2" charset="2"/>
              <a:buChar char="Ø"/>
            </a:pPr>
            <a:r>
              <a:rPr lang="en-US" dirty="0" smtClean="0">
                <a:solidFill>
                  <a:schemeClr val="tx1"/>
                </a:solidFill>
              </a:rPr>
              <a:t>Maintain </a:t>
            </a:r>
            <a:r>
              <a:rPr lang="en-US" dirty="0">
                <a:solidFill>
                  <a:schemeClr val="tx1"/>
                </a:solidFill>
              </a:rPr>
              <a:t>an overarching Fairtrade Group in the community area, which is active and current, which receives and manages resources through co-ordination with funding and Fairtrade bodies.</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Maintain </a:t>
            </a:r>
            <a:r>
              <a:rPr lang="en-US" dirty="0">
                <a:solidFill>
                  <a:schemeClr val="tx1"/>
                </a:solidFill>
              </a:rPr>
              <a:t>communications with County wide networks of FT groups,  acknowledging benefits achieved through mutual support with all interested parties, existing and developing groups and individuals.</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Partner </a:t>
            </a:r>
            <a:r>
              <a:rPr lang="en-US" dirty="0">
                <a:solidFill>
                  <a:schemeClr val="tx1"/>
                </a:solidFill>
              </a:rPr>
              <a:t>with Local Town and Parish councils, working together to achieve improving and sustainable Fairtrade outcomes across the community area.</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Develop</a:t>
            </a:r>
            <a:r>
              <a:rPr lang="en-US" dirty="0">
                <a:solidFill>
                  <a:schemeClr val="tx1"/>
                </a:solidFill>
              </a:rPr>
              <a:t>, implement and review action plans for Fairtrade development in the community area in pursuance of Local, County and National Fairtrade Foundation strategy and targets.</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Educate </a:t>
            </a:r>
            <a:r>
              <a:rPr lang="en-US" dirty="0">
                <a:solidFill>
                  <a:schemeClr val="tx1"/>
                </a:solidFill>
              </a:rPr>
              <a:t>about and promote Fairtrade ethos and Fairtrade products within the community area’s population, schools, workplaces, council, parishes and churches.</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Raise </a:t>
            </a:r>
            <a:r>
              <a:rPr lang="en-US" dirty="0">
                <a:solidFill>
                  <a:schemeClr val="tx1"/>
                </a:solidFill>
              </a:rPr>
              <a:t>public awareness of the FAIRTRADE Mark through media and events.</a:t>
            </a:r>
            <a:endParaRPr lang="en-GB" dirty="0">
              <a:solidFill>
                <a:schemeClr val="tx1"/>
              </a:solidFill>
            </a:endParaRPr>
          </a:p>
          <a:p>
            <a:pPr marL="457200" lvl="0" indent="-457200" algn="l">
              <a:buFont typeface="Wingdings" panose="05000000000000000000" pitchFamily="2" charset="2"/>
              <a:buChar char="Ø"/>
            </a:pPr>
            <a:r>
              <a:rPr lang="en-US" dirty="0" smtClean="0">
                <a:solidFill>
                  <a:schemeClr val="tx1"/>
                </a:solidFill>
              </a:rPr>
              <a:t>Encourage </a:t>
            </a:r>
            <a:r>
              <a:rPr lang="en-US" dirty="0">
                <a:solidFill>
                  <a:schemeClr val="tx1"/>
                </a:solidFill>
              </a:rPr>
              <a:t>workplaces, schools, councils, churches and individuals to work to promote and use Fairtrade products, celebrate their successes and learn from failures</a:t>
            </a:r>
            <a:r>
              <a:rPr lang="en-US" dirty="0" smtClean="0">
                <a:solidFill>
                  <a:schemeClr val="tx1"/>
                </a:solidFill>
              </a:rPr>
              <a:t>.</a:t>
            </a:r>
            <a:endParaRPr lang="en-GB" dirty="0">
              <a:solidFill>
                <a:schemeClr val="tx1"/>
              </a:solidFill>
            </a:endParaRPr>
          </a:p>
          <a:p>
            <a:pPr algn="l"/>
            <a:endParaRPr lang="en-US" dirty="0" smtClean="0">
              <a:solidFill>
                <a:schemeClr val="tx1"/>
              </a:solidFill>
            </a:endParaRPr>
          </a:p>
          <a:p>
            <a:pPr algn="l"/>
            <a:r>
              <a:rPr lang="en-US" dirty="0" smtClean="0">
                <a:solidFill>
                  <a:schemeClr val="tx1"/>
                </a:solidFill>
              </a:rPr>
              <a:t>These </a:t>
            </a:r>
            <a:r>
              <a:rPr lang="en-US" dirty="0">
                <a:solidFill>
                  <a:schemeClr val="tx1"/>
                </a:solidFill>
              </a:rPr>
              <a:t>objectives </a:t>
            </a:r>
            <a:r>
              <a:rPr lang="en-US" dirty="0" smtClean="0">
                <a:solidFill>
                  <a:schemeClr val="tx1"/>
                </a:solidFill>
              </a:rPr>
              <a:t>seek </a:t>
            </a:r>
            <a:r>
              <a:rPr lang="en-US" dirty="0">
                <a:solidFill>
                  <a:schemeClr val="tx1"/>
                </a:solidFill>
              </a:rPr>
              <a:t>to advance local public education and engagement with all aspects of promoting the Fairtrade Mark and Fairtrade products</a:t>
            </a:r>
            <a:r>
              <a:rPr lang="en-US"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3477975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1470025"/>
          </a:xfrm>
        </p:spPr>
        <p:txBody>
          <a:bodyPr/>
          <a:lstStyle/>
          <a:p>
            <a:r>
              <a:rPr lang="en-GB" b="1" dirty="0" smtClean="0"/>
              <a:t>Fairtrade CALNE</a:t>
            </a:r>
            <a:endParaRPr lang="en-GB" b="1" dirty="0"/>
          </a:p>
        </p:txBody>
      </p:sp>
      <p:sp>
        <p:nvSpPr>
          <p:cNvPr id="3" name="Subtitle 2"/>
          <p:cNvSpPr>
            <a:spLocks noGrp="1"/>
          </p:cNvSpPr>
          <p:nvPr>
            <p:ph type="subTitle" idx="1"/>
          </p:nvPr>
        </p:nvSpPr>
        <p:spPr>
          <a:xfrm>
            <a:off x="1331640" y="3356992"/>
            <a:ext cx="6400800" cy="1752600"/>
          </a:xfrm>
        </p:spPr>
        <p:txBody>
          <a:bodyPr>
            <a:normAutofit fontScale="55000" lnSpcReduction="20000"/>
          </a:bodyPr>
          <a:lstStyle/>
          <a:p>
            <a:r>
              <a:rPr lang="en-GB" sz="4400" b="1" dirty="0" smtClean="0">
                <a:solidFill>
                  <a:schemeClr val="tx1"/>
                </a:solidFill>
              </a:rPr>
              <a:t>Action Plan 2017/18</a:t>
            </a:r>
          </a:p>
          <a:p>
            <a:r>
              <a:rPr lang="en-GB" b="1" i="1" dirty="0" smtClean="0">
                <a:solidFill>
                  <a:schemeClr val="tx1"/>
                </a:solidFill>
              </a:rPr>
              <a:t>Five Goals towards a </a:t>
            </a:r>
          </a:p>
          <a:p>
            <a:r>
              <a:rPr lang="en-GB" b="1" i="1" dirty="0" smtClean="0">
                <a:solidFill>
                  <a:schemeClr val="tx1"/>
                </a:solidFill>
              </a:rPr>
              <a:t>Fairtrade</a:t>
            </a:r>
            <a:r>
              <a:rPr lang="en-GB" b="1" i="1" dirty="0">
                <a:solidFill>
                  <a:schemeClr val="tx1"/>
                </a:solidFill>
              </a:rPr>
              <a:t> </a:t>
            </a:r>
            <a:r>
              <a:rPr lang="en-GB" b="1" i="1" dirty="0" smtClean="0">
                <a:solidFill>
                  <a:schemeClr val="tx1"/>
                </a:solidFill>
              </a:rPr>
              <a:t>Town &amp; Parishes</a:t>
            </a:r>
            <a:r>
              <a:rPr lang="en-GB" b="1" i="1" dirty="0" smtClean="0">
                <a:solidFill>
                  <a:schemeClr val="tx1"/>
                </a:solidFill>
              </a:rPr>
              <a:t>!</a:t>
            </a:r>
          </a:p>
          <a:p>
            <a:endParaRPr lang="en-GB" b="1" i="1" dirty="0">
              <a:solidFill>
                <a:schemeClr val="tx1"/>
              </a:solidFill>
            </a:endParaRPr>
          </a:p>
          <a:p>
            <a:r>
              <a:rPr lang="en-GB" sz="4500" b="1" i="1" u="sng" dirty="0" smtClean="0">
                <a:solidFill>
                  <a:schemeClr val="tx1"/>
                </a:solidFill>
              </a:rPr>
              <a:t>The Calne Fairtrade Zone</a:t>
            </a:r>
            <a:endParaRPr lang="en-GB" sz="4500" b="1" i="1" u="sng" dirty="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470025"/>
          </a:xfrm>
        </p:spPr>
        <p:txBody>
          <a:bodyPr/>
          <a:lstStyle/>
          <a:p>
            <a:r>
              <a:rPr lang="en-GB" b="1" dirty="0" smtClean="0"/>
              <a:t>Five Goals</a:t>
            </a:r>
            <a:endParaRPr lang="en-GB" b="1" dirty="0"/>
          </a:p>
        </p:txBody>
      </p:sp>
      <p:sp>
        <p:nvSpPr>
          <p:cNvPr id="3" name="Subtitle 2"/>
          <p:cNvSpPr>
            <a:spLocks noGrp="1"/>
          </p:cNvSpPr>
          <p:nvPr>
            <p:ph type="subTitle" idx="1"/>
          </p:nvPr>
        </p:nvSpPr>
        <p:spPr>
          <a:xfrm>
            <a:off x="539552" y="2780928"/>
            <a:ext cx="8064896" cy="3024336"/>
          </a:xfrm>
        </p:spPr>
        <p:txBody>
          <a:bodyPr>
            <a:normAutofit fontScale="70000" lnSpcReduction="20000"/>
          </a:bodyPr>
          <a:lstStyle/>
          <a:p>
            <a:pPr algn="l"/>
            <a:r>
              <a:rPr lang="en-GB" b="1" dirty="0" smtClean="0">
                <a:solidFill>
                  <a:schemeClr val="tx1"/>
                </a:solidFill>
              </a:rPr>
              <a:t>Goal 1: </a:t>
            </a:r>
            <a:r>
              <a:rPr lang="en-GB" dirty="0" smtClean="0">
                <a:solidFill>
                  <a:schemeClr val="tx1"/>
                </a:solidFill>
              </a:rPr>
              <a:t>Local </a:t>
            </a:r>
            <a:r>
              <a:rPr lang="en-GB" dirty="0">
                <a:solidFill>
                  <a:schemeClr val="tx1"/>
                </a:solidFill>
              </a:rPr>
              <a:t>C</a:t>
            </a:r>
            <a:r>
              <a:rPr lang="en-GB" dirty="0" smtClean="0">
                <a:solidFill>
                  <a:schemeClr val="tx1"/>
                </a:solidFill>
              </a:rPr>
              <a:t>ouncil </a:t>
            </a:r>
            <a:r>
              <a:rPr lang="en-GB" dirty="0">
                <a:solidFill>
                  <a:schemeClr val="tx1"/>
                </a:solidFill>
              </a:rPr>
              <a:t>S</a:t>
            </a:r>
            <a:r>
              <a:rPr lang="en-GB" dirty="0" smtClean="0">
                <a:solidFill>
                  <a:schemeClr val="tx1"/>
                </a:solidFill>
              </a:rPr>
              <a:t>upport</a:t>
            </a:r>
          </a:p>
          <a:p>
            <a:pPr algn="l"/>
            <a:r>
              <a:rPr lang="en-GB" b="1" dirty="0" smtClean="0">
                <a:solidFill>
                  <a:schemeClr val="tx1"/>
                </a:solidFill>
              </a:rPr>
              <a:t>Goal 2: </a:t>
            </a:r>
            <a:r>
              <a:rPr lang="en-GB" dirty="0" smtClean="0">
                <a:solidFill>
                  <a:schemeClr val="tx1"/>
                </a:solidFill>
              </a:rPr>
              <a:t>Fairtrade Products Available</a:t>
            </a:r>
          </a:p>
          <a:p>
            <a:pPr algn="l"/>
            <a:r>
              <a:rPr lang="en-GB" b="1" dirty="0" smtClean="0">
                <a:solidFill>
                  <a:schemeClr val="tx1"/>
                </a:solidFill>
              </a:rPr>
              <a:t>Goal 3: </a:t>
            </a:r>
            <a:r>
              <a:rPr lang="en-GB" dirty="0" smtClean="0">
                <a:solidFill>
                  <a:schemeClr val="tx1"/>
                </a:solidFill>
              </a:rPr>
              <a:t>Local Organisations support Fairtrade</a:t>
            </a:r>
          </a:p>
          <a:p>
            <a:pPr algn="l"/>
            <a:r>
              <a:rPr lang="en-GB" b="1" dirty="0" smtClean="0">
                <a:solidFill>
                  <a:schemeClr val="tx1"/>
                </a:solidFill>
              </a:rPr>
              <a:t>Goal 4: </a:t>
            </a:r>
            <a:r>
              <a:rPr lang="en-GB" dirty="0" smtClean="0">
                <a:solidFill>
                  <a:schemeClr val="tx1"/>
                </a:solidFill>
              </a:rPr>
              <a:t>Raise awareness through events &amp; media coverage</a:t>
            </a:r>
          </a:p>
          <a:p>
            <a:pPr algn="l"/>
            <a:r>
              <a:rPr lang="en-GB" b="1" dirty="0" smtClean="0">
                <a:solidFill>
                  <a:schemeClr val="tx1"/>
                </a:solidFill>
              </a:rPr>
              <a:t>Goal 5: </a:t>
            </a:r>
            <a:r>
              <a:rPr lang="en-GB" dirty="0" smtClean="0">
                <a:solidFill>
                  <a:schemeClr val="tx1"/>
                </a:solidFill>
              </a:rPr>
              <a:t>A</a:t>
            </a:r>
            <a:r>
              <a:rPr lang="en-GB" b="1" dirty="0" smtClean="0">
                <a:solidFill>
                  <a:schemeClr val="tx1"/>
                </a:solidFill>
              </a:rPr>
              <a:t> </a:t>
            </a:r>
            <a:r>
              <a:rPr lang="en-GB" dirty="0" smtClean="0">
                <a:solidFill>
                  <a:schemeClr val="tx1"/>
                </a:solidFill>
              </a:rPr>
              <a:t>Representative </a:t>
            </a:r>
            <a:r>
              <a:rPr lang="en-GB" dirty="0" smtClean="0">
                <a:solidFill>
                  <a:schemeClr val="tx1"/>
                </a:solidFill>
              </a:rPr>
              <a:t>Steering </a:t>
            </a:r>
            <a:r>
              <a:rPr lang="en-GB" dirty="0" smtClean="0">
                <a:solidFill>
                  <a:schemeClr val="tx1"/>
                </a:solidFill>
              </a:rPr>
              <a:t>Committee</a:t>
            </a:r>
          </a:p>
          <a:p>
            <a:pPr algn="l"/>
            <a:endParaRPr lang="en-GB" dirty="0">
              <a:solidFill>
                <a:schemeClr val="tx1"/>
              </a:solidFill>
            </a:endParaRPr>
          </a:p>
          <a:p>
            <a:pPr algn="l"/>
            <a:r>
              <a:rPr lang="en-GB" b="1" dirty="0" smtClean="0">
                <a:solidFill>
                  <a:schemeClr val="tx1"/>
                </a:solidFill>
              </a:rPr>
              <a:t>Population Basis: FTF Range 20-25K</a:t>
            </a:r>
          </a:p>
          <a:p>
            <a:pPr algn="l"/>
            <a:r>
              <a:rPr lang="en-GB" b="1" dirty="0" smtClean="0">
                <a:solidFill>
                  <a:schemeClr val="tx1"/>
                </a:solidFill>
              </a:rPr>
              <a:t>Population: </a:t>
            </a:r>
            <a:r>
              <a:rPr lang="en-GB" dirty="0" smtClean="0">
                <a:solidFill>
                  <a:schemeClr val="tx1"/>
                </a:solidFill>
              </a:rPr>
              <a:t>Town 17,274  Parishes 4979  </a:t>
            </a:r>
            <a:r>
              <a:rPr lang="en-GB" b="1" dirty="0" smtClean="0">
                <a:solidFill>
                  <a:schemeClr val="tx1"/>
                </a:solidFill>
              </a:rPr>
              <a:t>Total 22253</a:t>
            </a:r>
            <a:endParaRPr lang="en-GB" b="1" dirty="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1</a:t>
            </a:r>
            <a:endParaRPr lang="en-GB" b="1" dirty="0"/>
          </a:p>
        </p:txBody>
      </p:sp>
      <p:sp>
        <p:nvSpPr>
          <p:cNvPr id="3" name="Subtitle 2"/>
          <p:cNvSpPr>
            <a:spLocks noGrp="1"/>
          </p:cNvSpPr>
          <p:nvPr>
            <p:ph type="subTitle" idx="1"/>
          </p:nvPr>
        </p:nvSpPr>
        <p:spPr>
          <a:xfrm>
            <a:off x="539552" y="2348880"/>
            <a:ext cx="8136904" cy="3672408"/>
          </a:xfrm>
        </p:spPr>
        <p:txBody>
          <a:bodyPr>
            <a:normAutofit fontScale="85000" lnSpcReduction="20000"/>
          </a:bodyPr>
          <a:lstStyle/>
          <a:p>
            <a:pPr algn="l"/>
            <a:r>
              <a:rPr lang="en-GB" b="1" dirty="0">
                <a:solidFill>
                  <a:schemeClr val="tx1"/>
                </a:solidFill>
              </a:rPr>
              <a:t>Local Councils pass resolutions supporting Fairtrade*.</a:t>
            </a:r>
          </a:p>
          <a:p>
            <a:pPr algn="l"/>
            <a:r>
              <a:rPr lang="en-GB" i="1" dirty="0">
                <a:solidFill>
                  <a:schemeClr val="tx1"/>
                </a:solidFill>
              </a:rPr>
              <a:t>The resolution should include a commitment to serve Fairtrade* tea and coffee at its meetings and in its offices and canteens whenever hot drinks are served.</a:t>
            </a:r>
          </a:p>
          <a:p>
            <a:pPr algn="l"/>
            <a:r>
              <a:rPr lang="en-GB" b="1" dirty="0">
                <a:solidFill>
                  <a:srgbClr val="00B050"/>
                </a:solidFill>
                <a:sym typeface="Wingdings"/>
              </a:rPr>
              <a:t></a:t>
            </a:r>
            <a:r>
              <a:rPr lang="en-GB" dirty="0">
                <a:solidFill>
                  <a:schemeClr val="tx1"/>
                </a:solidFill>
                <a:sym typeface="Wingdings"/>
              </a:rPr>
              <a:t> </a:t>
            </a:r>
            <a:r>
              <a:rPr lang="en-GB" dirty="0">
                <a:solidFill>
                  <a:schemeClr val="tx1"/>
                </a:solidFill>
              </a:rPr>
              <a:t>Town Council makes a Resolution</a:t>
            </a:r>
          </a:p>
          <a:p>
            <a:pPr algn="l"/>
            <a:r>
              <a:rPr lang="en-GB" b="1" dirty="0" smtClean="0">
                <a:solidFill>
                  <a:schemeClr val="accent6">
                    <a:lumMod val="50000"/>
                  </a:schemeClr>
                </a:solidFill>
                <a:sym typeface="Wingdings"/>
              </a:rPr>
              <a:t></a:t>
            </a:r>
            <a:r>
              <a:rPr lang="en-GB" dirty="0" smtClean="0">
                <a:solidFill>
                  <a:schemeClr val="tx1"/>
                </a:solidFill>
              </a:rPr>
              <a:t>Area </a:t>
            </a:r>
            <a:r>
              <a:rPr lang="en-GB" dirty="0">
                <a:solidFill>
                  <a:schemeClr val="tx1"/>
                </a:solidFill>
              </a:rPr>
              <a:t>Board makes </a:t>
            </a:r>
            <a:r>
              <a:rPr lang="en-GB" dirty="0" smtClean="0">
                <a:solidFill>
                  <a:schemeClr val="tx1"/>
                </a:solidFill>
              </a:rPr>
              <a:t>a </a:t>
            </a:r>
            <a:r>
              <a:rPr lang="en-GB" dirty="0">
                <a:solidFill>
                  <a:schemeClr val="tx1"/>
                </a:solidFill>
              </a:rPr>
              <a:t>Resolution</a:t>
            </a:r>
          </a:p>
          <a:p>
            <a:pPr algn="l"/>
            <a:r>
              <a:rPr lang="en-GB" b="1" dirty="0" smtClean="0">
                <a:solidFill>
                  <a:srgbClr val="FF0000"/>
                </a:solidFill>
              </a:rPr>
              <a:t>?</a:t>
            </a:r>
            <a:r>
              <a:rPr lang="en-GB" b="1" dirty="0" smtClean="0">
                <a:solidFill>
                  <a:schemeClr val="tx1"/>
                </a:solidFill>
              </a:rPr>
              <a:t> </a:t>
            </a:r>
            <a:r>
              <a:rPr lang="en-GB" dirty="0" smtClean="0">
                <a:solidFill>
                  <a:schemeClr val="tx1"/>
                </a:solidFill>
              </a:rPr>
              <a:t> Parish </a:t>
            </a:r>
            <a:r>
              <a:rPr lang="en-GB" dirty="0">
                <a:solidFill>
                  <a:schemeClr val="tx1"/>
                </a:solidFill>
              </a:rPr>
              <a:t>Councils make a similar </a:t>
            </a:r>
            <a:r>
              <a:rPr lang="en-GB" dirty="0" smtClean="0">
                <a:solidFill>
                  <a:schemeClr val="tx1"/>
                </a:solidFill>
              </a:rPr>
              <a:t>resolution</a:t>
            </a:r>
          </a:p>
          <a:p>
            <a:pPr algn="l"/>
            <a:endParaRPr lang="en-GB" dirty="0">
              <a:solidFill>
                <a:schemeClr val="tx1"/>
              </a:solidFill>
            </a:endParaRPr>
          </a:p>
          <a:p>
            <a:pPr algn="l"/>
            <a:r>
              <a:rPr lang="en-GB" b="1" dirty="0">
                <a:solidFill>
                  <a:srgbClr val="00B050"/>
                </a:solidFill>
              </a:rPr>
              <a:t>Measuring Success</a:t>
            </a:r>
          </a:p>
          <a:p>
            <a:pPr algn="l"/>
            <a:endParaRPr lang="en-GB" dirty="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a:t>
            </a:r>
            <a:r>
              <a:rPr lang="en-GB" b="1" dirty="0" smtClean="0"/>
              <a:t>1.5</a:t>
            </a:r>
            <a:endParaRPr lang="en-GB" b="1" dirty="0"/>
          </a:p>
        </p:txBody>
      </p:sp>
      <p:sp>
        <p:nvSpPr>
          <p:cNvPr id="3" name="Subtitle 2"/>
          <p:cNvSpPr>
            <a:spLocks noGrp="1"/>
          </p:cNvSpPr>
          <p:nvPr>
            <p:ph type="subTitle" idx="1"/>
          </p:nvPr>
        </p:nvSpPr>
        <p:spPr>
          <a:xfrm>
            <a:off x="539552" y="2348880"/>
            <a:ext cx="8136904" cy="4248472"/>
          </a:xfrm>
        </p:spPr>
        <p:txBody>
          <a:bodyPr>
            <a:normAutofit fontScale="40000" lnSpcReduction="20000"/>
          </a:bodyPr>
          <a:lstStyle/>
          <a:p>
            <a:pPr algn="l"/>
            <a:r>
              <a:rPr lang="en-GB" b="1" dirty="0">
                <a:solidFill>
                  <a:schemeClr val="tx1"/>
                </a:solidFill>
              </a:rPr>
              <a:t>Local Councils pass resolutions supporting Fairtrade*.</a:t>
            </a:r>
          </a:p>
          <a:p>
            <a:pPr algn="l"/>
            <a:r>
              <a:rPr lang="en-GB" i="1" dirty="0">
                <a:solidFill>
                  <a:schemeClr val="tx1"/>
                </a:solidFill>
              </a:rPr>
              <a:t>The resolution should include a commitment to serve Fairtrade* tea and coffee at its meetings and in its offices and canteens whenever hot drinks are served.</a:t>
            </a:r>
          </a:p>
          <a:p>
            <a:r>
              <a:rPr lang="en-GB" b="1" dirty="0">
                <a:solidFill>
                  <a:srgbClr val="00B050"/>
                </a:solidFill>
                <a:sym typeface="Wingdings"/>
              </a:rPr>
              <a:t> </a:t>
            </a:r>
            <a:r>
              <a:rPr lang="en-GB" b="1" dirty="0">
                <a:solidFill>
                  <a:schemeClr val="tx1"/>
                </a:solidFill>
              </a:rPr>
              <a:t>Town Council makes a Resolution</a:t>
            </a:r>
          </a:p>
          <a:p>
            <a:r>
              <a:rPr lang="en-GB" b="1" dirty="0" smtClean="0">
                <a:solidFill>
                  <a:schemeClr val="tx1"/>
                </a:solidFill>
              </a:rPr>
              <a:t>32/17 </a:t>
            </a:r>
            <a:r>
              <a:rPr lang="en-GB" b="1" dirty="0">
                <a:solidFill>
                  <a:schemeClr val="tx1"/>
                </a:solidFill>
              </a:rPr>
              <a:t>LETTER CALNE COMMUNITY AREA FAIRTRADE GROUP</a:t>
            </a:r>
          </a:p>
          <a:p>
            <a:endParaRPr lang="en-GB" b="1" dirty="0">
              <a:solidFill>
                <a:schemeClr val="tx1"/>
              </a:solidFill>
            </a:endParaRPr>
          </a:p>
          <a:p>
            <a:pPr algn="l"/>
            <a:r>
              <a:rPr lang="en-GB" dirty="0">
                <a:solidFill>
                  <a:schemeClr val="tx1"/>
                </a:solidFill>
              </a:rPr>
              <a:t>Cllr Boaler welcomed this proposal and would support it. Cllr Merrick said whilst supporting</a:t>
            </a:r>
          </a:p>
          <a:p>
            <a:pPr algn="l"/>
            <a:r>
              <a:rPr lang="en-GB" dirty="0">
                <a:solidFill>
                  <a:schemeClr val="tx1"/>
                </a:solidFill>
              </a:rPr>
              <a:t>Fairtrade there was also the need to support local businesses and farmers.  Cllr Boaler said</a:t>
            </a:r>
          </a:p>
          <a:p>
            <a:pPr algn="l"/>
            <a:r>
              <a:rPr lang="en-GB" dirty="0">
                <a:solidFill>
                  <a:schemeClr val="tx1"/>
                </a:solidFill>
              </a:rPr>
              <a:t>that there were different products and supported buy locally where we can.  Cllr Merrick</a:t>
            </a:r>
          </a:p>
          <a:p>
            <a:pPr algn="l"/>
            <a:r>
              <a:rPr lang="en-GB" dirty="0">
                <a:solidFill>
                  <a:schemeClr val="tx1"/>
                </a:solidFill>
              </a:rPr>
              <a:t>said that there was now better information on suppliers. Cllr </a:t>
            </a:r>
            <a:r>
              <a:rPr lang="en-GB" dirty="0" err="1">
                <a:solidFill>
                  <a:schemeClr val="tx1"/>
                </a:solidFill>
              </a:rPr>
              <a:t>Couchman</a:t>
            </a:r>
            <a:r>
              <a:rPr lang="en-GB" dirty="0">
                <a:solidFill>
                  <a:schemeClr val="tx1"/>
                </a:solidFill>
              </a:rPr>
              <a:t> agreed with the</a:t>
            </a:r>
          </a:p>
          <a:p>
            <a:pPr algn="l"/>
            <a:r>
              <a:rPr lang="en-GB" dirty="0">
                <a:solidFill>
                  <a:schemeClr val="tx1"/>
                </a:solidFill>
              </a:rPr>
              <a:t>approach of Fairtrade and buying locally and therefore there was no conflict. Cllr Ansell</a:t>
            </a:r>
          </a:p>
          <a:p>
            <a:pPr algn="l"/>
            <a:r>
              <a:rPr lang="en-GB" dirty="0">
                <a:solidFill>
                  <a:schemeClr val="tx1"/>
                </a:solidFill>
              </a:rPr>
              <a:t>welcomed the proposal as it encourages the payment of a proper wage and compensation</a:t>
            </a:r>
          </a:p>
          <a:p>
            <a:pPr algn="l"/>
            <a:r>
              <a:rPr lang="en-GB" dirty="0">
                <a:solidFill>
                  <a:schemeClr val="tx1"/>
                </a:solidFill>
              </a:rPr>
              <a:t>for bad crops.</a:t>
            </a:r>
          </a:p>
          <a:p>
            <a:pPr algn="l"/>
            <a:endParaRPr lang="en-GB" dirty="0">
              <a:solidFill>
                <a:schemeClr val="tx1"/>
              </a:solidFill>
            </a:endParaRPr>
          </a:p>
          <a:p>
            <a:pPr algn="l"/>
            <a:r>
              <a:rPr lang="en-GB" dirty="0">
                <a:solidFill>
                  <a:schemeClr val="tx1"/>
                </a:solidFill>
              </a:rPr>
              <a:t> It was proposed by Cllr Boaler, Seconded by Cllr Merrick and</a:t>
            </a:r>
          </a:p>
          <a:p>
            <a:pPr algn="l"/>
            <a:endParaRPr lang="en-GB" dirty="0">
              <a:solidFill>
                <a:schemeClr val="tx1"/>
              </a:solidFill>
            </a:endParaRPr>
          </a:p>
          <a:p>
            <a:pPr algn="l"/>
            <a:r>
              <a:rPr lang="en-GB" dirty="0">
                <a:solidFill>
                  <a:schemeClr val="tx1"/>
                </a:solidFill>
              </a:rPr>
              <a:t> </a:t>
            </a:r>
            <a:r>
              <a:rPr lang="en-GB" b="1" dirty="0">
                <a:solidFill>
                  <a:schemeClr val="tx1"/>
                </a:solidFill>
              </a:rPr>
              <a:t>UNANIMOUSLY RESOLVED to support the Fairtrade project and  </a:t>
            </a:r>
          </a:p>
          <a:p>
            <a:pPr algn="l"/>
            <a:r>
              <a:rPr lang="en-GB" dirty="0">
                <a:solidFill>
                  <a:schemeClr val="tx1"/>
                </a:solidFill>
              </a:rPr>
              <a:t>to pass the resolution outlined in the letter with the substitution of “the Council”</a:t>
            </a:r>
          </a:p>
          <a:p>
            <a:pPr algn="l"/>
            <a:r>
              <a:rPr lang="en-GB" dirty="0">
                <a:solidFill>
                  <a:schemeClr val="tx1"/>
                </a:solidFill>
              </a:rPr>
              <a:t>instead of the “The Mayor”</a:t>
            </a:r>
          </a:p>
          <a:p>
            <a:pPr algn="l"/>
            <a:r>
              <a:rPr lang="en-GB" dirty="0">
                <a:solidFill>
                  <a:schemeClr val="tx1"/>
                </a:solidFill>
              </a:rPr>
              <a:t>Cllr Boaler and Cllr Merrick are happy to join the steering committee. </a:t>
            </a:r>
            <a:endParaRPr lang="en-GB" dirty="0">
              <a:solidFill>
                <a:schemeClr val="tx1"/>
              </a:solidFill>
            </a:endParaRPr>
          </a:p>
        </p:txBody>
      </p:sp>
    </p:spTree>
    <p:extLst>
      <p:ext uri="{BB962C8B-B14F-4D97-AF65-F5344CB8AC3E}">
        <p14:creationId xmlns:p14="http://schemas.microsoft.com/office/powerpoint/2010/main" val="181852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GB" b="1" dirty="0" smtClean="0"/>
              <a:t>Goal </a:t>
            </a:r>
            <a:r>
              <a:rPr lang="en-GB" b="1" dirty="0" smtClean="0"/>
              <a:t>1.4</a:t>
            </a:r>
            <a:endParaRPr lang="en-GB" b="1" dirty="0"/>
          </a:p>
        </p:txBody>
      </p:sp>
      <p:sp>
        <p:nvSpPr>
          <p:cNvPr id="3" name="Subtitle 2"/>
          <p:cNvSpPr>
            <a:spLocks noGrp="1"/>
          </p:cNvSpPr>
          <p:nvPr>
            <p:ph type="subTitle" idx="1"/>
          </p:nvPr>
        </p:nvSpPr>
        <p:spPr>
          <a:xfrm>
            <a:off x="539552" y="2348880"/>
            <a:ext cx="8136904" cy="3672408"/>
          </a:xfrm>
        </p:spPr>
        <p:txBody>
          <a:bodyPr>
            <a:normAutofit fontScale="55000" lnSpcReduction="20000"/>
          </a:bodyPr>
          <a:lstStyle/>
          <a:p>
            <a:pPr algn="l"/>
            <a:r>
              <a:rPr lang="en-GB" b="1" dirty="0">
                <a:solidFill>
                  <a:schemeClr val="tx1"/>
                </a:solidFill>
              </a:rPr>
              <a:t>Local Councils pass resolutions supporting Fairtrade*.</a:t>
            </a:r>
          </a:p>
          <a:p>
            <a:pPr algn="l"/>
            <a:r>
              <a:rPr lang="en-GB" i="1" dirty="0">
                <a:solidFill>
                  <a:schemeClr val="tx1"/>
                </a:solidFill>
              </a:rPr>
              <a:t>The resolution should include a commitment to serve Fairtrade* tea and coffee at its meetings and in its offices and canteens whenever hot drinks are served.</a:t>
            </a:r>
          </a:p>
          <a:p>
            <a:pPr algn="l"/>
            <a:r>
              <a:rPr lang="en-GB" b="1" dirty="0" smtClean="0">
                <a:solidFill>
                  <a:schemeClr val="accent6">
                    <a:lumMod val="50000"/>
                  </a:schemeClr>
                </a:solidFill>
                <a:sym typeface="Wingdings"/>
              </a:rPr>
              <a:t></a:t>
            </a:r>
            <a:r>
              <a:rPr lang="en-GB" b="1" dirty="0" smtClean="0">
                <a:solidFill>
                  <a:schemeClr val="tx1"/>
                </a:solidFill>
              </a:rPr>
              <a:t>Area </a:t>
            </a:r>
            <a:r>
              <a:rPr lang="en-GB" b="1" dirty="0">
                <a:solidFill>
                  <a:schemeClr val="tx1"/>
                </a:solidFill>
              </a:rPr>
              <a:t>Board makes </a:t>
            </a:r>
            <a:r>
              <a:rPr lang="en-GB" b="1" dirty="0" smtClean="0">
                <a:solidFill>
                  <a:schemeClr val="tx1"/>
                </a:solidFill>
              </a:rPr>
              <a:t>a Resolution</a:t>
            </a:r>
          </a:p>
          <a:p>
            <a:r>
              <a:rPr lang="en-GB" b="1" dirty="0" smtClean="0">
                <a:solidFill>
                  <a:schemeClr val="tx1"/>
                </a:solidFill>
              </a:rPr>
              <a:t>Open Forum - Stan </a:t>
            </a:r>
            <a:r>
              <a:rPr lang="en-GB" b="1" dirty="0">
                <a:solidFill>
                  <a:schemeClr val="tx1"/>
                </a:solidFill>
              </a:rPr>
              <a:t>Wood</a:t>
            </a:r>
          </a:p>
          <a:p>
            <a:pPr algn="l"/>
            <a:r>
              <a:rPr lang="en-GB" dirty="0" smtClean="0">
                <a:solidFill>
                  <a:schemeClr val="tx1"/>
                </a:solidFill>
              </a:rPr>
              <a:t>Calne </a:t>
            </a:r>
            <a:r>
              <a:rPr lang="en-GB" dirty="0">
                <a:solidFill>
                  <a:schemeClr val="tx1"/>
                </a:solidFill>
              </a:rPr>
              <a:t>Fairtrade Group’s Chairman, gave a presentation promoting </a:t>
            </a:r>
          </a:p>
          <a:p>
            <a:pPr algn="l"/>
            <a:r>
              <a:rPr lang="en-GB" dirty="0" err="1">
                <a:solidFill>
                  <a:schemeClr val="tx1"/>
                </a:solidFill>
              </a:rPr>
              <a:t>Calne’s</a:t>
            </a:r>
            <a:r>
              <a:rPr lang="en-GB" dirty="0">
                <a:solidFill>
                  <a:schemeClr val="tx1"/>
                </a:solidFill>
              </a:rPr>
              <a:t> efforts to become a Fairtrade Town and seeking the support of the Area </a:t>
            </a:r>
          </a:p>
          <a:p>
            <a:pPr algn="l"/>
            <a:r>
              <a:rPr lang="en-GB" dirty="0">
                <a:solidFill>
                  <a:schemeClr val="tx1"/>
                </a:solidFill>
              </a:rPr>
              <a:t>Board in this process. Stan Wood explained some of the work already being </a:t>
            </a:r>
          </a:p>
          <a:p>
            <a:pPr algn="l"/>
            <a:r>
              <a:rPr lang="en-GB" dirty="0">
                <a:solidFill>
                  <a:schemeClr val="tx1"/>
                </a:solidFill>
              </a:rPr>
              <a:t>done in Calne, </a:t>
            </a:r>
            <a:r>
              <a:rPr lang="en-GB" dirty="0" smtClean="0">
                <a:solidFill>
                  <a:schemeClr val="tx1"/>
                </a:solidFill>
              </a:rPr>
              <a:t>particularly </a:t>
            </a:r>
            <a:r>
              <a:rPr lang="en-GB" dirty="0">
                <a:solidFill>
                  <a:schemeClr val="tx1"/>
                </a:solidFill>
              </a:rPr>
              <a:t>working with local schools. </a:t>
            </a:r>
          </a:p>
          <a:p>
            <a:pPr algn="l"/>
            <a:r>
              <a:rPr lang="en-GB" dirty="0">
                <a:solidFill>
                  <a:schemeClr val="tx1"/>
                </a:solidFill>
              </a:rPr>
              <a:t>Members of the Area Board gave their support to the project and Cllr Tom </a:t>
            </a:r>
          </a:p>
          <a:p>
            <a:pPr algn="l"/>
            <a:r>
              <a:rPr lang="en-GB" dirty="0">
                <a:solidFill>
                  <a:schemeClr val="tx1"/>
                </a:solidFill>
              </a:rPr>
              <a:t>Rounds, in particular gave his approval, stating that in addition to the economic </a:t>
            </a:r>
          </a:p>
          <a:p>
            <a:pPr algn="l"/>
            <a:r>
              <a:rPr lang="en-GB" dirty="0">
                <a:solidFill>
                  <a:schemeClr val="tx1"/>
                </a:solidFill>
              </a:rPr>
              <a:t>and tourist benefits, there was a moral incentive to become a </a:t>
            </a:r>
            <a:r>
              <a:rPr lang="en-GB" dirty="0" err="1" smtClean="0">
                <a:solidFill>
                  <a:srgbClr val="FF0000"/>
                </a:solidFill>
              </a:rPr>
              <a:t>Freetrade</a:t>
            </a:r>
            <a:r>
              <a:rPr lang="en-GB" dirty="0" smtClean="0">
                <a:solidFill>
                  <a:schemeClr val="tx1"/>
                </a:solidFill>
              </a:rPr>
              <a:t> </a:t>
            </a:r>
            <a:r>
              <a:rPr lang="en-GB" dirty="0">
                <a:solidFill>
                  <a:schemeClr val="tx1"/>
                </a:solidFill>
              </a:rPr>
              <a:t>town. </a:t>
            </a:r>
          </a:p>
          <a:p>
            <a:pPr algn="l"/>
            <a:r>
              <a:rPr lang="en-GB" b="1" dirty="0" smtClean="0">
                <a:solidFill>
                  <a:schemeClr val="tx1"/>
                </a:solidFill>
              </a:rPr>
              <a:t>Resolved: The </a:t>
            </a:r>
            <a:r>
              <a:rPr lang="en-GB" b="1" dirty="0">
                <a:solidFill>
                  <a:schemeClr val="tx1"/>
                </a:solidFill>
              </a:rPr>
              <a:t>Board voted unanimously to support the Fairtrade project. </a:t>
            </a:r>
          </a:p>
          <a:p>
            <a:pPr algn="l"/>
            <a:endParaRPr lang="en-GB" b="1" dirty="0">
              <a:solidFill>
                <a:schemeClr val="tx1"/>
              </a:solidFill>
            </a:endParaRPr>
          </a:p>
        </p:txBody>
      </p:sp>
    </p:spTree>
    <p:extLst>
      <p:ext uri="{BB962C8B-B14F-4D97-AF65-F5344CB8AC3E}">
        <p14:creationId xmlns:p14="http://schemas.microsoft.com/office/powerpoint/2010/main" val="2522137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1206</Words>
  <Application>Microsoft Office PowerPoint</Application>
  <PresentationFormat>On-screen Show (4:3)</PresentationFormat>
  <Paragraphs>162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First part of the Meeting</vt:lpstr>
      <vt:lpstr>Group Vision &amp; Purpose</vt:lpstr>
      <vt:lpstr>Group Objectives</vt:lpstr>
      <vt:lpstr>Fairtrade CALNE</vt:lpstr>
      <vt:lpstr>Five Goals</vt:lpstr>
      <vt:lpstr>Goal 1</vt:lpstr>
      <vt:lpstr>Goal 1.5</vt:lpstr>
      <vt:lpstr>Goal 1.4</vt:lpstr>
      <vt:lpstr>Goal 2</vt:lpstr>
      <vt:lpstr>Goal 3</vt:lpstr>
      <vt:lpstr>Goal 4</vt:lpstr>
      <vt:lpstr>Goal 5</vt:lpstr>
      <vt:lpstr>Group Member Responsibilities</vt:lpstr>
      <vt:lpstr>Budget &amp; Finance</vt:lpstr>
      <vt:lpstr>Project Logos</vt:lpstr>
      <vt:lpstr>PowerPoint Presentation</vt:lpstr>
      <vt:lpstr>PowerPoint Presentation</vt:lpstr>
      <vt:lpstr>Dates of Next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Woods</dc:creator>
  <cp:lastModifiedBy>Stan Woods</cp:lastModifiedBy>
  <cp:revision>34</cp:revision>
  <dcterms:created xsi:type="dcterms:W3CDTF">2017-07-13T13:45:32Z</dcterms:created>
  <dcterms:modified xsi:type="dcterms:W3CDTF">2017-07-14T09:07:50Z</dcterms:modified>
</cp:coreProperties>
</file>