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3" r:id="rId6"/>
    <p:sldId id="260" r:id="rId7"/>
    <p:sldId id="261" r:id="rId8"/>
    <p:sldId id="264" r:id="rId9"/>
    <p:sldId id="265" r:id="rId10"/>
    <p:sldId id="266" r:id="rId11"/>
    <p:sldId id="272" r:id="rId12"/>
    <p:sldId id="263" r:id="rId13"/>
    <p:sldId id="268" r:id="rId14"/>
    <p:sldId id="267" r:id="rId15"/>
    <p:sldId id="269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3240360" cy="135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2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0DF7-FE63-478F-A938-822091A29F9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4320480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bg1"/>
                </a:solidFill>
              </a:rPr>
              <a:t>Welcome to </a:t>
            </a:r>
          </a:p>
          <a:p>
            <a:r>
              <a:rPr lang="en-GB" sz="6000" b="1" dirty="0" smtClean="0">
                <a:solidFill>
                  <a:schemeClr val="bg1"/>
                </a:solidFill>
              </a:rPr>
              <a:t>Calne Community Area </a:t>
            </a:r>
          </a:p>
          <a:p>
            <a:r>
              <a:rPr lang="en-GB" sz="9600" b="1" dirty="0" smtClean="0">
                <a:solidFill>
                  <a:srgbClr val="00B0F0"/>
                </a:solidFill>
              </a:rPr>
              <a:t>Fairtrade Group</a:t>
            </a:r>
            <a:endParaRPr lang="en-GB" sz="9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676056" cy="1470025"/>
          </a:xfrm>
        </p:spPr>
        <p:txBody>
          <a:bodyPr/>
          <a:lstStyle/>
          <a:p>
            <a:r>
              <a:rPr lang="en-GB" b="1" dirty="0" smtClean="0"/>
              <a:t>Goal 4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848872" cy="468052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Attract media coverage and popular support for the campaign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Local Media </a:t>
            </a:r>
            <a:r>
              <a:rPr lang="en-GB" dirty="0" smtClean="0">
                <a:solidFill>
                  <a:schemeClr val="tx1"/>
                </a:solidFill>
              </a:rPr>
              <a:t>– press releases, articles published, event coverage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Photography</a:t>
            </a:r>
            <a:r>
              <a:rPr lang="en-GB" dirty="0" smtClean="0">
                <a:solidFill>
                  <a:schemeClr val="tx1"/>
                </a:solidFill>
              </a:rPr>
              <a:t> – Our own at all meeting, events, etc. copies of published images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Advertising</a:t>
            </a:r>
            <a:r>
              <a:rPr lang="en-GB" dirty="0" smtClean="0">
                <a:solidFill>
                  <a:schemeClr val="tx1"/>
                </a:solidFill>
              </a:rPr>
              <a:t> - Our local advertising by us and those supporting us in the town and parishes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</a:rPr>
              <a:t>Measuring </a:t>
            </a:r>
            <a:r>
              <a:rPr lang="en-GB" b="1" dirty="0" smtClean="0">
                <a:solidFill>
                  <a:srgbClr val="00B050"/>
                </a:solidFill>
              </a:rPr>
              <a:t>Success</a:t>
            </a: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Get campaign visible to everybody in Town &amp; Parishes: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Applied for funds from </a:t>
            </a:r>
            <a:r>
              <a:rPr lang="en-GB" b="1" dirty="0">
                <a:solidFill>
                  <a:srgbClr val="00B050"/>
                </a:solidFill>
              </a:rPr>
              <a:t>C</a:t>
            </a:r>
            <a:r>
              <a:rPr lang="en-GB" b="1" dirty="0" smtClean="0">
                <a:solidFill>
                  <a:srgbClr val="00B050"/>
                </a:solidFill>
              </a:rPr>
              <a:t>alne Area Board for </a:t>
            </a:r>
            <a:r>
              <a:rPr lang="en-GB" b="1" u="sng" dirty="0" smtClean="0">
                <a:solidFill>
                  <a:srgbClr val="00B050"/>
                </a:solidFill>
              </a:rPr>
              <a:t>enduring</a:t>
            </a:r>
            <a:r>
              <a:rPr lang="en-GB" b="1" dirty="0" smtClean="0">
                <a:solidFill>
                  <a:srgbClr val="00B050"/>
                </a:solidFill>
              </a:rPr>
              <a:t> advertising material (£800.00+)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(Banners, Posters, Window/door decals, collapsible projection screen, more A1 advert boards)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Await word from CAB about grant success or otherwise.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Press release (if we get grant) about visual advertising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Must get Town Council to allow prime </a:t>
            </a:r>
            <a:r>
              <a:rPr lang="en-GB" b="1" u="sng" dirty="0" smtClean="0">
                <a:solidFill>
                  <a:srgbClr val="00B050"/>
                </a:solidFill>
              </a:rPr>
              <a:t>long-term</a:t>
            </a:r>
            <a:r>
              <a:rPr lang="en-GB" b="1" dirty="0" smtClean="0">
                <a:solidFill>
                  <a:srgbClr val="00B050"/>
                </a:solidFill>
              </a:rPr>
              <a:t> advertising spots in town and Parish noticeboards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This Saturday – sharing “Our Place” stall in town to give out leaflets – promote campaign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Presentation </a:t>
            </a:r>
            <a:r>
              <a:rPr lang="en-GB" b="1" dirty="0">
                <a:solidFill>
                  <a:srgbClr val="00B050"/>
                </a:solidFill>
              </a:rPr>
              <a:t>scheduled with Calne Rotary – Thursday 21</a:t>
            </a:r>
            <a:r>
              <a:rPr lang="en-GB" b="1" baseline="30000" dirty="0">
                <a:solidFill>
                  <a:srgbClr val="00B050"/>
                </a:solidFill>
              </a:rPr>
              <a:t>st</a:t>
            </a:r>
            <a:r>
              <a:rPr lang="en-GB" b="1" dirty="0">
                <a:solidFill>
                  <a:srgbClr val="00B050"/>
                </a:solidFill>
              </a:rPr>
              <a:t> September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Ramp </a:t>
            </a:r>
            <a:r>
              <a:rPr lang="en-GB" b="1" dirty="0">
                <a:solidFill>
                  <a:srgbClr val="00B050"/>
                </a:solidFill>
              </a:rPr>
              <a:t>up presentations – select targets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676056" cy="1470025"/>
          </a:xfrm>
        </p:spPr>
        <p:txBody>
          <a:bodyPr/>
          <a:lstStyle/>
          <a:p>
            <a:r>
              <a:rPr lang="en-GB" b="1" dirty="0" smtClean="0"/>
              <a:t>Goal 5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848872" cy="4248472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algn="l"/>
            <a:r>
              <a:rPr lang="en-GB" sz="4900" b="1" dirty="0" smtClean="0">
                <a:solidFill>
                  <a:schemeClr val="tx1"/>
                </a:solidFill>
              </a:rPr>
              <a:t>A </a:t>
            </a:r>
            <a:r>
              <a:rPr lang="en-GB" sz="4900" b="1" dirty="0">
                <a:solidFill>
                  <a:schemeClr val="tx1"/>
                </a:solidFill>
              </a:rPr>
              <a:t>local Steering Group is convened to ensure progress and continued commitment to the campaign.</a:t>
            </a:r>
          </a:p>
          <a:p>
            <a:pPr algn="l"/>
            <a:r>
              <a:rPr lang="en-GB" sz="4900" b="1" dirty="0">
                <a:solidFill>
                  <a:schemeClr val="tx1"/>
                </a:solidFill>
              </a:rPr>
              <a:t>Council Representative(s)</a:t>
            </a:r>
          </a:p>
          <a:p>
            <a:pPr algn="l"/>
            <a:r>
              <a:rPr lang="en-GB" b="1" dirty="0">
                <a:solidFill>
                  <a:srgbClr val="00B050"/>
                </a:solidFill>
                <a:sym typeface="Wingdings"/>
              </a:rPr>
              <a:t> </a:t>
            </a:r>
            <a:r>
              <a:rPr lang="en-GB" b="1" dirty="0" smtClean="0">
                <a:solidFill>
                  <a:schemeClr val="tx1"/>
                </a:solidFill>
              </a:rPr>
              <a:t>Town Council (2 of 19)</a:t>
            </a:r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?</a:t>
            </a:r>
            <a:r>
              <a:rPr lang="en-GB" b="1" dirty="0" smtClean="0">
                <a:solidFill>
                  <a:schemeClr val="tx1"/>
                </a:solidFill>
              </a:rPr>
              <a:t>  Parish Councils </a:t>
            </a:r>
            <a:r>
              <a:rPr lang="en-GB" b="1" dirty="0" smtClean="0">
                <a:solidFill>
                  <a:schemeClr val="tx1"/>
                </a:solidFill>
              </a:rPr>
              <a:t>(1 </a:t>
            </a:r>
            <a:r>
              <a:rPr lang="en-GB" b="1" dirty="0" smtClean="0">
                <a:solidFill>
                  <a:schemeClr val="tx1"/>
                </a:solidFill>
              </a:rPr>
              <a:t>of 44) – </a:t>
            </a:r>
            <a:r>
              <a:rPr lang="en-GB" b="1" dirty="0" smtClean="0">
                <a:solidFill>
                  <a:srgbClr val="00B050"/>
                </a:solidFill>
              </a:rPr>
              <a:t>we have one – have asked Parish Forum for someone else!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?</a:t>
            </a:r>
            <a:r>
              <a:rPr lang="en-GB" b="1" dirty="0" smtClean="0">
                <a:solidFill>
                  <a:schemeClr val="tx1"/>
                </a:solidFill>
              </a:rPr>
              <a:t>  Area Board (0 of </a:t>
            </a:r>
            <a:r>
              <a:rPr lang="en-GB" b="1" dirty="0" smtClean="0">
                <a:solidFill>
                  <a:schemeClr val="tx1"/>
                </a:solidFill>
              </a:rPr>
              <a:t>5) </a:t>
            </a:r>
            <a:r>
              <a:rPr lang="en-GB" b="1" dirty="0" smtClean="0">
                <a:solidFill>
                  <a:schemeClr val="tx1"/>
                </a:solidFill>
              </a:rPr>
              <a:t>– </a:t>
            </a:r>
            <a:r>
              <a:rPr lang="en-GB" b="1" dirty="0" smtClean="0">
                <a:solidFill>
                  <a:srgbClr val="00B050"/>
                </a:solidFill>
              </a:rPr>
              <a:t>do we need this? – small committee with multiple hats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  <a:sym typeface="Wingdings"/>
              </a:rPr>
              <a:t> </a:t>
            </a:r>
            <a:r>
              <a:rPr lang="en-GB" b="1" dirty="0" smtClean="0">
                <a:solidFill>
                  <a:schemeClr val="tx1"/>
                </a:solidFill>
              </a:rPr>
              <a:t>Campaigners (all of us) - </a:t>
            </a:r>
            <a:r>
              <a:rPr lang="en-GB" b="1" dirty="0" smtClean="0">
                <a:solidFill>
                  <a:srgbClr val="00B050"/>
                </a:solidFill>
              </a:rPr>
              <a:t>OK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?</a:t>
            </a:r>
            <a:r>
              <a:rPr lang="en-GB" b="1" dirty="0" smtClean="0">
                <a:solidFill>
                  <a:schemeClr val="tx1"/>
                </a:solidFill>
              </a:rPr>
              <a:t>  People </a:t>
            </a:r>
            <a:r>
              <a:rPr lang="en-GB" b="1" dirty="0">
                <a:solidFill>
                  <a:schemeClr val="tx1"/>
                </a:solidFill>
              </a:rPr>
              <a:t>representing the area’s </a:t>
            </a:r>
            <a:r>
              <a:rPr lang="en-GB" b="1" dirty="0" smtClean="0">
                <a:solidFill>
                  <a:schemeClr val="tx1"/>
                </a:solidFill>
              </a:rPr>
              <a:t>schools (? </a:t>
            </a:r>
            <a:r>
              <a:rPr lang="en-GB" b="1" dirty="0">
                <a:solidFill>
                  <a:schemeClr val="tx1"/>
                </a:solidFill>
              </a:rPr>
              <a:t>o</a:t>
            </a:r>
            <a:r>
              <a:rPr lang="en-GB" b="1" dirty="0" smtClean="0">
                <a:solidFill>
                  <a:schemeClr val="tx1"/>
                </a:solidFill>
              </a:rPr>
              <a:t>f 14) – </a:t>
            </a:r>
            <a:r>
              <a:rPr lang="en-GB" b="1" dirty="0" smtClean="0">
                <a:solidFill>
                  <a:srgbClr val="00B050"/>
                </a:solidFill>
              </a:rPr>
              <a:t>Need to achieve teacher </a:t>
            </a:r>
            <a:r>
              <a:rPr lang="en-GB" b="1" dirty="0" smtClean="0">
                <a:solidFill>
                  <a:srgbClr val="00B050"/>
                </a:solidFill>
              </a:rPr>
              <a:t>and </a:t>
            </a:r>
            <a:r>
              <a:rPr lang="en-GB" b="1" dirty="0" smtClean="0">
                <a:solidFill>
                  <a:srgbClr val="00B050"/>
                </a:solidFill>
              </a:rPr>
              <a:t>pupil reps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  <a:sym typeface="Wingdings"/>
              </a:rPr>
              <a:t> </a:t>
            </a:r>
            <a:r>
              <a:rPr lang="en-GB" b="1" dirty="0" smtClean="0">
                <a:solidFill>
                  <a:schemeClr val="tx1"/>
                </a:solidFill>
              </a:rPr>
              <a:t>People </a:t>
            </a:r>
            <a:r>
              <a:rPr lang="en-GB" b="1" dirty="0">
                <a:solidFill>
                  <a:schemeClr val="tx1"/>
                </a:solidFill>
              </a:rPr>
              <a:t>representing </a:t>
            </a:r>
            <a:r>
              <a:rPr lang="en-GB" b="1" dirty="0" smtClean="0">
                <a:solidFill>
                  <a:schemeClr val="tx1"/>
                </a:solidFill>
              </a:rPr>
              <a:t>churches (at least 5 of 15) - </a:t>
            </a:r>
            <a:r>
              <a:rPr lang="en-GB" b="1" dirty="0" smtClean="0">
                <a:solidFill>
                  <a:srgbClr val="00B050"/>
                </a:solidFill>
              </a:rPr>
              <a:t>OK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</a:t>
            </a:r>
            <a:r>
              <a:rPr lang="en-GB" b="1" dirty="0">
                <a:solidFill>
                  <a:srgbClr val="00B050"/>
                </a:solidFill>
                <a:sym typeface="Wingdings"/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People </a:t>
            </a:r>
            <a:r>
              <a:rPr lang="en-GB" b="1" dirty="0">
                <a:solidFill>
                  <a:schemeClr val="tx1"/>
                </a:solidFill>
              </a:rPr>
              <a:t>representing </a:t>
            </a:r>
            <a:r>
              <a:rPr lang="en-GB" b="1" dirty="0" smtClean="0">
                <a:solidFill>
                  <a:schemeClr val="tx1"/>
                </a:solidFill>
              </a:rPr>
              <a:t>businesses (1 of ?) – </a:t>
            </a:r>
            <a:r>
              <a:rPr lang="en-GB" dirty="0" smtClean="0">
                <a:solidFill>
                  <a:srgbClr val="00B050"/>
                </a:solidFill>
              </a:rPr>
              <a:t>Need to find </a:t>
            </a:r>
            <a:r>
              <a:rPr lang="en-GB" dirty="0" smtClean="0">
                <a:solidFill>
                  <a:srgbClr val="00B050"/>
                </a:solidFill>
              </a:rPr>
              <a:t>two or three more (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 smtClean="0">
                <a:solidFill>
                  <a:srgbClr val="00B050"/>
                </a:solidFill>
              </a:rPr>
              <a:t>oop suggested)</a:t>
            </a:r>
            <a:endParaRPr lang="en-GB" dirty="0">
              <a:solidFill>
                <a:srgbClr val="00B050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The </a:t>
            </a:r>
            <a:r>
              <a:rPr lang="en-GB" b="1" dirty="0">
                <a:solidFill>
                  <a:schemeClr val="tx1"/>
                </a:solidFill>
              </a:rPr>
              <a:t>group is responsible for an annual assessment to monitor whether the area is continuing to meet the five goals.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The group organises special events for Fairtrade Fortnight in March each year.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Group metrics - membership/meetings</a:t>
            </a:r>
          </a:p>
          <a:p>
            <a:pPr algn="l"/>
            <a:endParaRPr lang="en-GB" b="1" dirty="0" smtClean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Measuring Success – see above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260648"/>
            <a:ext cx="4676056" cy="1296144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Steering Group</a:t>
            </a:r>
            <a:br>
              <a:rPr lang="en-GB" sz="3000" b="1" dirty="0" smtClean="0"/>
            </a:br>
            <a:r>
              <a:rPr lang="en-GB" sz="3000" b="1" dirty="0" smtClean="0"/>
              <a:t>Member </a:t>
            </a:r>
            <a:r>
              <a:rPr lang="en-GB" sz="3000" b="1" dirty="0" smtClean="0"/>
              <a:t>Responsibilities</a:t>
            </a:r>
            <a:endParaRPr lang="en-GB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460851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Chairman:</a:t>
            </a:r>
            <a:r>
              <a:rPr lang="en-GB" dirty="0" smtClean="0">
                <a:solidFill>
                  <a:schemeClr val="tx1"/>
                </a:solidFill>
              </a:rPr>
              <a:t> Stan Woods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Vice Chairman: </a:t>
            </a:r>
            <a:r>
              <a:rPr lang="en-GB" dirty="0" smtClean="0">
                <a:solidFill>
                  <a:schemeClr val="tx1"/>
                </a:solidFill>
              </a:rPr>
              <a:t>Colette Som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Treasurer: </a:t>
            </a:r>
            <a:r>
              <a:rPr lang="en-GB" dirty="0" smtClean="0">
                <a:solidFill>
                  <a:schemeClr val="tx1"/>
                </a:solidFill>
              </a:rPr>
              <a:t>David Evans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Secretary: </a:t>
            </a:r>
            <a:r>
              <a:rPr lang="en-GB" dirty="0" smtClean="0">
                <a:solidFill>
                  <a:schemeClr val="tx1"/>
                </a:solidFill>
              </a:rPr>
              <a:t>Stephen Colby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County Fairtrade Group links: </a:t>
            </a:r>
            <a:r>
              <a:rPr lang="en-GB" dirty="0" smtClean="0">
                <a:solidFill>
                  <a:schemeClr val="tx1"/>
                </a:solidFill>
              </a:rPr>
              <a:t>Colette Som &amp; Stan Woods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Fairtrade Foundation links: </a:t>
            </a:r>
            <a:r>
              <a:rPr lang="en-GB" dirty="0" smtClean="0">
                <a:solidFill>
                  <a:schemeClr val="tx1"/>
                </a:solidFill>
              </a:rPr>
              <a:t>Colette Som &amp; Stan Woods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Local Media: </a:t>
            </a:r>
            <a:r>
              <a:rPr lang="en-GB" dirty="0" smtClean="0">
                <a:solidFill>
                  <a:schemeClr val="tx1"/>
                </a:solidFill>
              </a:rPr>
              <a:t>Colette Som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Town Council &amp; Education Link: </a:t>
            </a:r>
            <a:r>
              <a:rPr lang="en-GB" dirty="0" smtClean="0">
                <a:solidFill>
                  <a:schemeClr val="tx1"/>
                </a:solidFill>
              </a:rPr>
              <a:t>Cllr John Boaler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Town Council &amp; Catering &amp; Retail link: </a:t>
            </a:r>
            <a:r>
              <a:rPr lang="en-GB" dirty="0" smtClean="0">
                <a:solidFill>
                  <a:schemeClr val="tx1"/>
                </a:solidFill>
              </a:rPr>
              <a:t>Cllr Robert Merrick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Calne Area Board link: 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– do we need??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Calne Church Partnership link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Stan Woods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Churches </a:t>
            </a:r>
            <a:r>
              <a:rPr lang="en-GB" b="1" dirty="0" smtClean="0">
                <a:solidFill>
                  <a:schemeClr val="tx1"/>
                </a:solidFill>
              </a:rPr>
              <a:t>links: </a:t>
            </a:r>
            <a:r>
              <a:rPr lang="en-GB" b="1" dirty="0" smtClean="0">
                <a:solidFill>
                  <a:schemeClr val="tx1"/>
                </a:solidFill>
              </a:rPr>
              <a:t> 7 members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School links</a:t>
            </a:r>
            <a:r>
              <a:rPr lang="en-GB" b="1" dirty="0">
                <a:solidFill>
                  <a:srgbClr val="FF0000"/>
                </a:solidFill>
              </a:rPr>
              <a:t>: </a:t>
            </a:r>
            <a:r>
              <a:rPr lang="en-GB" dirty="0" smtClean="0">
                <a:solidFill>
                  <a:srgbClr val="FF0000"/>
                </a:solidFill>
              </a:rPr>
              <a:t>Need perhaps 2 teachers/sixth formers</a:t>
            </a:r>
            <a:endParaRPr lang="en-GB" dirty="0" smtClean="0">
              <a:solidFill>
                <a:srgbClr val="FF0000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Other Community </a:t>
            </a:r>
            <a:r>
              <a:rPr lang="en-GB" b="1" dirty="0">
                <a:solidFill>
                  <a:schemeClr val="tx1"/>
                </a:solidFill>
              </a:rPr>
              <a:t>Organisation links: </a:t>
            </a:r>
            <a:r>
              <a:rPr lang="en-GB" dirty="0">
                <a:solidFill>
                  <a:schemeClr val="tx1"/>
                </a:solidFill>
              </a:rPr>
              <a:t>Selected according to connections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FT Photography Support: </a:t>
            </a:r>
            <a:r>
              <a:rPr lang="en-GB" dirty="0" smtClean="0">
                <a:solidFill>
                  <a:srgbClr val="FF0000"/>
                </a:solidFill>
              </a:rPr>
              <a:t>?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Parishes link: </a:t>
            </a:r>
            <a:r>
              <a:rPr lang="en-GB" dirty="0" smtClean="0">
                <a:solidFill>
                  <a:schemeClr val="tx1"/>
                </a:solidFill>
              </a:rPr>
              <a:t>David Evans, </a:t>
            </a:r>
            <a:r>
              <a:rPr lang="en-GB" dirty="0" smtClean="0">
                <a:solidFill>
                  <a:srgbClr val="FF0000"/>
                </a:solidFill>
              </a:rPr>
              <a:t>one other?, </a:t>
            </a:r>
            <a:r>
              <a:rPr lang="en-GB" dirty="0" smtClean="0">
                <a:solidFill>
                  <a:schemeClr val="tx1"/>
                </a:solidFill>
              </a:rPr>
              <a:t>use Parish Forum/clerks to disseminate updates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Web Site Pages: </a:t>
            </a:r>
            <a:r>
              <a:rPr lang="en-GB" dirty="0" smtClean="0">
                <a:solidFill>
                  <a:schemeClr val="tx1"/>
                </a:solidFill>
              </a:rPr>
              <a:t>Stan Woods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Facebook Pages: </a:t>
            </a:r>
            <a:r>
              <a:rPr lang="en-GB" dirty="0" smtClean="0">
                <a:solidFill>
                  <a:schemeClr val="tx1"/>
                </a:solidFill>
              </a:rPr>
              <a:t>Colette Som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Twitter:</a:t>
            </a:r>
            <a:r>
              <a:rPr lang="en-GB" dirty="0" smtClean="0">
                <a:solidFill>
                  <a:schemeClr val="tx1"/>
                </a:solidFill>
              </a:rPr>
              <a:t> Colette Som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Event Organisation:  </a:t>
            </a:r>
            <a:r>
              <a:rPr lang="en-GB" dirty="0" smtClean="0">
                <a:solidFill>
                  <a:schemeClr val="tx1"/>
                </a:solidFill>
              </a:rPr>
              <a:t>Selected according to event, locality and expertise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We also have 3 FT speakers and 2 </a:t>
            </a:r>
            <a:r>
              <a:rPr lang="en-GB" b="1" dirty="0" err="1" smtClean="0">
                <a:solidFill>
                  <a:schemeClr val="tx1"/>
                </a:solidFill>
              </a:rPr>
              <a:t>Traidcraft</a:t>
            </a:r>
            <a:r>
              <a:rPr lang="en-GB" b="1" dirty="0" smtClean="0">
                <a:solidFill>
                  <a:schemeClr val="tx1"/>
                </a:solidFill>
              </a:rPr>
              <a:t> reps within the group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88640"/>
            <a:ext cx="4748064" cy="1470025"/>
          </a:xfrm>
        </p:spPr>
        <p:txBody>
          <a:bodyPr/>
          <a:lstStyle/>
          <a:p>
            <a:r>
              <a:rPr lang="en-GB" b="1" dirty="0" smtClean="0"/>
              <a:t>Budget &amp; Finance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06084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Budget typically: </a:t>
            </a:r>
          </a:p>
          <a:p>
            <a:endParaRPr lang="en-GB" b="1" dirty="0"/>
          </a:p>
          <a:p>
            <a:r>
              <a:rPr lang="en-GB" b="1" dirty="0" smtClean="0"/>
              <a:t>Year 1/2</a:t>
            </a:r>
          </a:p>
          <a:p>
            <a:r>
              <a:rPr lang="en-GB" b="1" dirty="0" smtClean="0"/>
              <a:t>Banners, posters, supporting organisations window stickers, poster </a:t>
            </a:r>
            <a:r>
              <a:rPr lang="en-GB" b="1" dirty="0" smtClean="0"/>
              <a:t>printing, other equipment/materials. </a:t>
            </a:r>
            <a:endParaRPr lang="en-GB" b="1" dirty="0" smtClean="0"/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Plus</a:t>
            </a:r>
            <a:r>
              <a:rPr lang="en-GB" b="1" dirty="0" smtClean="0"/>
              <a:t> Fairtrade Fortnight 2018 Expenses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Plus</a:t>
            </a:r>
            <a:r>
              <a:rPr lang="en-GB" b="1" dirty="0" smtClean="0"/>
              <a:t> possible school prize funding</a:t>
            </a:r>
          </a:p>
          <a:p>
            <a:endParaRPr lang="en-GB" b="1" dirty="0"/>
          </a:p>
          <a:p>
            <a:r>
              <a:rPr lang="en-GB" b="1" dirty="0" smtClean="0"/>
              <a:t>Year2/3  </a:t>
            </a:r>
            <a:r>
              <a:rPr lang="en-GB" b="1" dirty="0"/>
              <a:t>- </a:t>
            </a:r>
            <a:r>
              <a:rPr lang="en-GB" b="1" dirty="0" smtClean="0"/>
              <a:t>Calne </a:t>
            </a:r>
            <a:r>
              <a:rPr lang="en-GB" b="1" dirty="0"/>
              <a:t>Fairtrade </a:t>
            </a:r>
            <a:r>
              <a:rPr lang="en-GB" b="1" dirty="0" smtClean="0"/>
              <a:t>signs – need to work with “Our Place” on this</a:t>
            </a:r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531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58775"/>
            <a:ext cx="4748064" cy="1470025"/>
          </a:xfrm>
        </p:spPr>
        <p:txBody>
          <a:bodyPr/>
          <a:lstStyle/>
          <a:p>
            <a:r>
              <a:rPr lang="en-GB" b="1" dirty="0" smtClean="0"/>
              <a:t>Fairtrade Fortnight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672408"/>
          </a:xfrm>
        </p:spPr>
        <p:txBody>
          <a:bodyPr>
            <a:normAutofit fontScale="62500" lnSpcReduction="20000"/>
          </a:bodyPr>
          <a:lstStyle/>
          <a:p>
            <a:r>
              <a:rPr lang="en-GB" sz="4700" b="1" u="sng" dirty="0" smtClean="0">
                <a:solidFill>
                  <a:srgbClr val="FF0000"/>
                </a:solidFill>
              </a:rPr>
              <a:t>Planning for FTF Events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What are we going to </a:t>
            </a:r>
            <a:r>
              <a:rPr lang="en-GB" sz="4000" b="1" dirty="0" smtClean="0">
                <a:solidFill>
                  <a:srgbClr val="FF0000"/>
                </a:solidFill>
              </a:rPr>
              <a:t>do (Town, Parishes)?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Who are we going to involve?</a:t>
            </a:r>
          </a:p>
          <a:p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Where are we going to do them?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How much will they cost?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964088" cy="1470025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KHandAI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 smtClean="0"/>
              <a:t>in </a:t>
            </a:r>
            <a:r>
              <a:rPr lang="en-GB" dirty="0" err="1" smtClean="0"/>
              <a:t>Foxham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17526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Colette to tell us about her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new Fairtrade business arrangements</a:t>
            </a:r>
            <a:endParaRPr lang="en-GB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4964088" cy="1470025"/>
          </a:xfrm>
        </p:spPr>
        <p:txBody>
          <a:bodyPr/>
          <a:lstStyle/>
          <a:p>
            <a:r>
              <a:rPr lang="en-GB" b="1" dirty="0" smtClean="0"/>
              <a:t>Dates of Next Meetings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17526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Friday 17</a:t>
            </a:r>
            <a:r>
              <a:rPr lang="en-GB" b="1" baseline="30000" dirty="0" smtClean="0">
                <a:solidFill>
                  <a:srgbClr val="FF0000"/>
                </a:solidFill>
              </a:rPr>
              <a:t>th</a:t>
            </a:r>
            <a:r>
              <a:rPr lang="en-GB" b="1" dirty="0" smtClean="0">
                <a:solidFill>
                  <a:srgbClr val="FF0000"/>
                </a:solidFill>
              </a:rPr>
              <a:t> November 2017 2pm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i="1" dirty="0" smtClean="0">
                <a:solidFill>
                  <a:srgbClr val="FF0000"/>
                </a:solidFill>
              </a:rPr>
              <a:t>Always schedule two meetings ahead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188640"/>
            <a:ext cx="5108104" cy="1470025"/>
          </a:xfrm>
        </p:spPr>
        <p:txBody>
          <a:bodyPr/>
          <a:lstStyle/>
          <a:p>
            <a:r>
              <a:rPr lang="en-GB" b="1" dirty="0" smtClean="0"/>
              <a:t>Meeting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295232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8600" b="1" dirty="0" smtClean="0">
                <a:solidFill>
                  <a:schemeClr val="tx1"/>
                </a:solidFill>
              </a:rPr>
              <a:t>Business from last meeting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Minutes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Matters Arising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Constitution</a:t>
            </a:r>
          </a:p>
          <a:p>
            <a:pPr marL="1143000" indent="-1143000" algn="l">
              <a:buFont typeface="Wingdings" panose="05000000000000000000" pitchFamily="2" charset="2"/>
              <a:buChar char="Ø"/>
            </a:pPr>
            <a:r>
              <a:rPr lang="en-US" sz="8600" dirty="0" smtClean="0">
                <a:solidFill>
                  <a:schemeClr val="tx1"/>
                </a:solidFill>
              </a:rPr>
              <a:t>Policy &amp; Procedures</a:t>
            </a:r>
            <a:endParaRPr lang="en-US" sz="86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3568" y="544522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/>
              <a:t>Second </a:t>
            </a:r>
            <a:r>
              <a:rPr lang="en-GB" sz="2400" b="1" u="sng" dirty="0"/>
              <a:t>part of the </a:t>
            </a:r>
            <a:r>
              <a:rPr lang="en-GB" sz="2400" b="1" u="sng" dirty="0" smtClean="0"/>
              <a:t>Meeting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FTT Action Plan Updates</a:t>
            </a:r>
          </a:p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FTF Planning</a:t>
            </a:r>
            <a:endParaRPr lang="en-GB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88640"/>
            <a:ext cx="4820072" cy="1470025"/>
          </a:xfrm>
        </p:spPr>
        <p:txBody>
          <a:bodyPr/>
          <a:lstStyle/>
          <a:p>
            <a:r>
              <a:rPr lang="en-GB" b="1" dirty="0" smtClean="0"/>
              <a:t>Matters Arising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136904" cy="3816424"/>
          </a:xfrm>
        </p:spPr>
        <p:txBody>
          <a:bodyPr>
            <a:normAutofit fontScale="32500" lnSpcReduction="20000"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Mailing list update – Penny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Letters to schools – W/B 18</a:t>
            </a:r>
            <a:r>
              <a:rPr lang="en-GB" sz="4400" baseline="30000" dirty="0" smtClean="0">
                <a:solidFill>
                  <a:schemeClr val="tx1"/>
                </a:solidFill>
              </a:rPr>
              <a:t>th</a:t>
            </a:r>
            <a:r>
              <a:rPr lang="en-GB" sz="4400" dirty="0" smtClean="0">
                <a:solidFill>
                  <a:schemeClr val="tx1"/>
                </a:solidFill>
              </a:rPr>
              <a:t> Sept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Constitution – sent out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CAB – wording of resolution – email sent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“Community” title for the FT area – approved by FTF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Contact with Parishes - Presentation to the new Calne Area Parish Forum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Audit of target outlets and community organisations known to us – share out of tasks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New targets added to database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Talk to Calne </a:t>
            </a:r>
            <a:r>
              <a:rPr lang="en-GB" sz="4400" dirty="0">
                <a:solidFill>
                  <a:schemeClr val="tx1"/>
                </a:solidFill>
              </a:rPr>
              <a:t>G</a:t>
            </a:r>
            <a:r>
              <a:rPr lang="en-GB" sz="4400" dirty="0" smtClean="0">
                <a:solidFill>
                  <a:schemeClr val="tx1"/>
                </a:solidFill>
              </a:rPr>
              <a:t>uides – Jenny Colby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FT Fashion Show research – Penny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FTG Photography – Penny to ask partner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Agreed success metrics updated on database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Grants </a:t>
            </a:r>
            <a:r>
              <a:rPr lang="en-GB" sz="4400" dirty="0">
                <a:solidFill>
                  <a:schemeClr val="tx1"/>
                </a:solidFill>
              </a:rPr>
              <a:t>– Sun Edison – Details to Stan – Colette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chemeClr val="tx1"/>
                </a:solidFill>
              </a:rPr>
              <a:t>Grant application – Calne Area Board applied to – Stan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chemeClr val="tx1"/>
                </a:solidFill>
              </a:rPr>
              <a:t>Fairtrade Logo given to Library (HUB) and Town Council Offices - </a:t>
            </a:r>
            <a:r>
              <a:rPr lang="en-GB" sz="4400" dirty="0" smtClean="0">
                <a:solidFill>
                  <a:schemeClr val="tx1"/>
                </a:solidFill>
              </a:rPr>
              <a:t>Stan</a:t>
            </a:r>
            <a:endParaRPr lang="en-GB" sz="4400" dirty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Website </a:t>
            </a:r>
            <a:r>
              <a:rPr lang="en-GB" sz="4400" dirty="0">
                <a:solidFill>
                  <a:schemeClr val="tx1"/>
                </a:solidFill>
              </a:rPr>
              <a:t>updated with meeting dates - </a:t>
            </a:r>
            <a:r>
              <a:rPr lang="en-GB" sz="4400" dirty="0" smtClean="0">
                <a:solidFill>
                  <a:schemeClr val="tx1"/>
                </a:solidFill>
              </a:rPr>
              <a:t>Stan</a:t>
            </a:r>
            <a:endParaRPr lang="en-GB" sz="4400" dirty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GB" sz="44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GB" sz="4400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1920" y="188640"/>
            <a:ext cx="4604048" cy="1470025"/>
          </a:xfrm>
        </p:spPr>
        <p:txBody>
          <a:bodyPr/>
          <a:lstStyle/>
          <a:p>
            <a:r>
              <a:rPr lang="en-GB" b="1" dirty="0" smtClean="0"/>
              <a:t>Policy &amp; Procedures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136904" cy="3528392"/>
          </a:xfrm>
        </p:spPr>
        <p:txBody>
          <a:bodyPr>
            <a:normAutofit fontScale="47500" lnSpcReduction="20000"/>
          </a:bodyPr>
          <a:lstStyle/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chemeClr val="tx1"/>
                </a:solidFill>
              </a:rPr>
              <a:t>We have </a:t>
            </a:r>
            <a:r>
              <a:rPr lang="en-GB" sz="4400" b="1" dirty="0">
                <a:solidFill>
                  <a:schemeClr val="tx1"/>
                </a:solidFill>
              </a:rPr>
              <a:t>F</a:t>
            </a:r>
            <a:r>
              <a:rPr lang="en-GB" sz="4400" b="1" dirty="0" smtClean="0">
                <a:solidFill>
                  <a:schemeClr val="tx1"/>
                </a:solidFill>
              </a:rPr>
              <a:t>inancial </a:t>
            </a:r>
            <a:r>
              <a:rPr lang="en-GB" sz="4400" b="1" dirty="0">
                <a:solidFill>
                  <a:schemeClr val="tx1"/>
                </a:solidFill>
              </a:rPr>
              <a:t>P</a:t>
            </a:r>
            <a:r>
              <a:rPr lang="en-GB" sz="4400" b="1" dirty="0" smtClean="0">
                <a:solidFill>
                  <a:schemeClr val="tx1"/>
                </a:solidFill>
              </a:rPr>
              <a:t>rocedures </a:t>
            </a:r>
            <a:r>
              <a:rPr lang="en-GB" sz="4400" dirty="0" smtClean="0">
                <a:solidFill>
                  <a:schemeClr val="tx1"/>
                </a:solidFill>
              </a:rPr>
              <a:t>embedded in our constitution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dirty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b="1" dirty="0" smtClean="0">
                <a:solidFill>
                  <a:schemeClr val="tx1"/>
                </a:solidFill>
              </a:rPr>
              <a:t>We do not have: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dirty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FF0000"/>
                </a:solidFill>
              </a:rPr>
              <a:t>Health &amp; Safety Policy &amp; Procedures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FF0000"/>
                </a:solidFill>
              </a:rPr>
              <a:t>Child Protection/Safeguarding Policy &amp; Procedures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FF0000"/>
                </a:solidFill>
              </a:rPr>
              <a:t>Equal </a:t>
            </a:r>
            <a:r>
              <a:rPr lang="en-GB" sz="4400" dirty="0" smtClean="0">
                <a:solidFill>
                  <a:srgbClr val="FF0000"/>
                </a:solidFill>
              </a:rPr>
              <a:t>O</a:t>
            </a:r>
            <a:r>
              <a:rPr lang="en-GB" sz="4400" dirty="0" smtClean="0">
                <a:solidFill>
                  <a:srgbClr val="FF0000"/>
                </a:solidFill>
              </a:rPr>
              <a:t>pportunity Policy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FF0000"/>
                </a:solidFill>
              </a:rPr>
              <a:t>Public Liability Policy</a:t>
            </a: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dirty="0">
              <a:solidFill>
                <a:srgbClr val="FF0000"/>
              </a:solidFill>
            </a:endParaRPr>
          </a:p>
          <a:p>
            <a:pPr algn="l"/>
            <a:r>
              <a:rPr lang="en-GB" sz="4400" dirty="0" smtClean="0">
                <a:solidFill>
                  <a:schemeClr val="tx1"/>
                </a:solidFill>
              </a:rPr>
              <a:t>These are needed to ensure we understand our </a:t>
            </a:r>
            <a:r>
              <a:rPr lang="en-GB" sz="4400" dirty="0" err="1" smtClean="0">
                <a:solidFill>
                  <a:schemeClr val="tx1"/>
                </a:solidFill>
              </a:rPr>
              <a:t>obiligations</a:t>
            </a:r>
            <a:r>
              <a:rPr lang="en-GB" sz="4400" dirty="0" smtClean="0">
                <a:solidFill>
                  <a:schemeClr val="tx1"/>
                </a:solidFill>
              </a:rPr>
              <a:t> and to satisfy funder requirements</a:t>
            </a:r>
            <a:endParaRPr lang="en-GB" sz="4400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GB" sz="44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en-GB" sz="4400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en-GB" b="1" dirty="0" smtClean="0"/>
              <a:t>Fairtrade CALNE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GB" sz="4400" b="1" dirty="0" smtClean="0">
                <a:solidFill>
                  <a:schemeClr val="tx1"/>
                </a:solidFill>
              </a:rPr>
              <a:t>Action Plan 2017/18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Five Goals towards a 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Fairtrade</a:t>
            </a:r>
            <a:r>
              <a:rPr lang="en-GB" b="1" i="1" dirty="0">
                <a:solidFill>
                  <a:schemeClr val="tx1"/>
                </a:solidFill>
              </a:rPr>
              <a:t> </a:t>
            </a:r>
            <a:r>
              <a:rPr lang="en-GB" b="1" i="1" dirty="0" smtClean="0">
                <a:solidFill>
                  <a:schemeClr val="tx1"/>
                </a:solidFill>
              </a:rPr>
              <a:t>Town &amp; Parishes!</a:t>
            </a:r>
          </a:p>
          <a:p>
            <a:endParaRPr lang="en-GB" b="1" i="1" dirty="0">
              <a:solidFill>
                <a:schemeClr val="tx1"/>
              </a:solidFill>
            </a:endParaRPr>
          </a:p>
          <a:p>
            <a:r>
              <a:rPr lang="en-GB" sz="4500" b="1" i="1" u="sng" dirty="0" smtClean="0">
                <a:solidFill>
                  <a:schemeClr val="tx1"/>
                </a:solidFill>
              </a:rPr>
              <a:t>The Calne Fairtrade Community</a:t>
            </a:r>
            <a:endParaRPr lang="en-GB" sz="45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3888" y="86767"/>
            <a:ext cx="4820072" cy="1470025"/>
          </a:xfrm>
        </p:spPr>
        <p:txBody>
          <a:bodyPr/>
          <a:lstStyle/>
          <a:p>
            <a:r>
              <a:rPr lang="en-GB" b="1" dirty="0" smtClean="0"/>
              <a:t>Five Goals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4896" cy="30243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Goal 1: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Local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ouncil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upport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2: </a:t>
            </a:r>
            <a:r>
              <a:rPr lang="en-GB" dirty="0" smtClean="0">
                <a:solidFill>
                  <a:schemeClr val="tx1"/>
                </a:solidFill>
              </a:rPr>
              <a:t>Fairtrade Products Available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3: </a:t>
            </a:r>
            <a:r>
              <a:rPr lang="en-GB" dirty="0" smtClean="0">
                <a:solidFill>
                  <a:schemeClr val="tx1"/>
                </a:solidFill>
              </a:rPr>
              <a:t>Local Organisations support Fairtrade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Goal 4: </a:t>
            </a:r>
            <a:r>
              <a:rPr lang="en-GB" dirty="0" smtClean="0">
                <a:solidFill>
                  <a:schemeClr val="tx1"/>
                </a:solidFill>
              </a:rPr>
              <a:t>Raise awareness through events &amp; media coverage</a:t>
            </a:r>
          </a:p>
          <a:p>
            <a:pPr algn="l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Goal 5: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Representative Steering Committee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Population Basis: FTF Range 20-25K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Population: </a:t>
            </a:r>
            <a:r>
              <a:rPr lang="en-GB" dirty="0" smtClean="0">
                <a:solidFill>
                  <a:schemeClr val="tx1"/>
                </a:solidFill>
              </a:rPr>
              <a:t>Town 17,274  Parishes 4979  </a:t>
            </a:r>
            <a:r>
              <a:rPr lang="en-GB" b="1" dirty="0" smtClean="0">
                <a:solidFill>
                  <a:schemeClr val="tx1"/>
                </a:solidFill>
              </a:rPr>
              <a:t>Total 22253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158775"/>
            <a:ext cx="4820072" cy="1470025"/>
          </a:xfrm>
        </p:spPr>
        <p:txBody>
          <a:bodyPr/>
          <a:lstStyle/>
          <a:p>
            <a:r>
              <a:rPr lang="en-GB" b="1" dirty="0" smtClean="0"/>
              <a:t>Goal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36904" cy="446449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Local Councils pass resolutions supporting </a:t>
            </a:r>
            <a:r>
              <a:rPr lang="en-GB" b="1" dirty="0" smtClean="0">
                <a:solidFill>
                  <a:schemeClr val="tx1"/>
                </a:solidFill>
              </a:rPr>
              <a:t>Fairtrade.</a:t>
            </a:r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i="1" dirty="0">
                <a:solidFill>
                  <a:schemeClr val="tx1"/>
                </a:solidFill>
              </a:rPr>
              <a:t>The resolution should include a commitment to serve </a:t>
            </a:r>
            <a:r>
              <a:rPr lang="en-GB" i="1" dirty="0" smtClean="0">
                <a:solidFill>
                  <a:schemeClr val="tx1"/>
                </a:solidFill>
              </a:rPr>
              <a:t>Fairtrade </a:t>
            </a:r>
            <a:r>
              <a:rPr lang="en-GB" i="1" dirty="0">
                <a:solidFill>
                  <a:schemeClr val="tx1"/>
                </a:solidFill>
              </a:rPr>
              <a:t>tea and coffee at its meetings and in its offices and canteens whenever hot drinks are served.</a:t>
            </a:r>
          </a:p>
          <a:p>
            <a:pPr algn="l"/>
            <a:r>
              <a:rPr lang="en-GB" b="1" dirty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Town Council makes a Resolution</a:t>
            </a:r>
          </a:p>
          <a:p>
            <a:pPr algn="l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</a:t>
            </a:r>
            <a:r>
              <a:rPr lang="en-GB" dirty="0" smtClean="0">
                <a:solidFill>
                  <a:schemeClr val="tx1"/>
                </a:solidFill>
              </a:rPr>
              <a:t>Area </a:t>
            </a:r>
            <a:r>
              <a:rPr lang="en-GB" dirty="0">
                <a:solidFill>
                  <a:schemeClr val="tx1"/>
                </a:solidFill>
              </a:rPr>
              <a:t>Board makes </a:t>
            </a:r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>
                <a:solidFill>
                  <a:schemeClr val="tx1"/>
                </a:solidFill>
              </a:rPr>
              <a:t>Resolution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  <a:sym typeface="Wingdings"/>
              </a:rPr>
              <a:t>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Parish </a:t>
            </a:r>
            <a:r>
              <a:rPr lang="en-GB" dirty="0">
                <a:solidFill>
                  <a:schemeClr val="tx1"/>
                </a:solidFill>
              </a:rPr>
              <a:t>Councils make a similar </a:t>
            </a:r>
            <a:r>
              <a:rPr lang="en-GB" dirty="0" smtClean="0">
                <a:solidFill>
                  <a:schemeClr val="tx1"/>
                </a:solidFill>
              </a:rPr>
              <a:t>resolution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Update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5</a:t>
            </a:r>
            <a:r>
              <a:rPr lang="en-GB" i="1" baseline="30000" dirty="0" smtClean="0">
                <a:solidFill>
                  <a:schemeClr val="tx1"/>
                </a:solidFill>
              </a:rPr>
              <a:t>th</a:t>
            </a:r>
            <a:r>
              <a:rPr lang="en-GB" i="1" dirty="0" smtClean="0">
                <a:solidFill>
                  <a:schemeClr val="tx1"/>
                </a:solidFill>
              </a:rPr>
              <a:t> Sept - Presentation made to the Parish Forum representing the 6 parishes.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-Generally good response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-Actions on them to take back requests for commitment &amp; support to PCs (Goal 1 Resolutions)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-They requested  copies of presentation to Parish Clerks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-Jane </a:t>
            </a:r>
            <a:r>
              <a:rPr lang="en-GB" i="1" dirty="0">
                <a:solidFill>
                  <a:schemeClr val="tx1"/>
                </a:solidFill>
              </a:rPr>
              <a:t>V</a:t>
            </a:r>
            <a:r>
              <a:rPr lang="en-GB" i="1" dirty="0" smtClean="0">
                <a:solidFill>
                  <a:schemeClr val="tx1"/>
                </a:solidFill>
              </a:rPr>
              <a:t>aughan </a:t>
            </a:r>
            <a:r>
              <a:rPr lang="en-GB" dirty="0" smtClean="0">
                <a:solidFill>
                  <a:schemeClr val="tx1"/>
                </a:solidFill>
              </a:rPr>
              <a:t>requested logo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-</a:t>
            </a:r>
            <a:r>
              <a:rPr lang="en-GB" i="1" dirty="0" smtClean="0">
                <a:solidFill>
                  <a:schemeClr val="tx1"/>
                </a:solidFill>
              </a:rPr>
              <a:t>We asked for resolutions, contacts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We await the minutes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</a:rPr>
              <a:t>Measuring </a:t>
            </a:r>
            <a:r>
              <a:rPr lang="en-GB" b="1" dirty="0" smtClean="0">
                <a:solidFill>
                  <a:srgbClr val="00B050"/>
                </a:solidFill>
              </a:rPr>
              <a:t>Success – Secure Resolutions from all Parishes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158775"/>
            <a:ext cx="4820072" cy="1470025"/>
          </a:xfrm>
        </p:spPr>
        <p:txBody>
          <a:bodyPr/>
          <a:lstStyle/>
          <a:p>
            <a:r>
              <a:rPr lang="en-GB" b="1" dirty="0" smtClean="0"/>
              <a:t>Goal 2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848872" cy="32179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Fairtrade </a:t>
            </a:r>
            <a:r>
              <a:rPr lang="en-GB" b="1" dirty="0">
                <a:solidFill>
                  <a:schemeClr val="tx1"/>
                </a:solidFill>
              </a:rPr>
              <a:t>product ranges </a:t>
            </a:r>
            <a:r>
              <a:rPr lang="en-GB" b="1" dirty="0" smtClean="0">
                <a:solidFill>
                  <a:schemeClr val="tx1"/>
                </a:solidFill>
              </a:rPr>
              <a:t>are readily </a:t>
            </a:r>
            <a:r>
              <a:rPr lang="en-GB" b="1" dirty="0">
                <a:solidFill>
                  <a:schemeClr val="tx1"/>
                </a:solidFill>
              </a:rPr>
              <a:t>available in the </a:t>
            </a:r>
            <a:r>
              <a:rPr lang="en-GB" b="1" dirty="0" smtClean="0">
                <a:solidFill>
                  <a:schemeClr val="tx1"/>
                </a:solidFill>
              </a:rPr>
              <a:t>area’s shops and </a:t>
            </a:r>
            <a:r>
              <a:rPr lang="en-GB" b="1" dirty="0">
                <a:solidFill>
                  <a:schemeClr val="tx1"/>
                </a:solidFill>
              </a:rPr>
              <a:t>retail </a:t>
            </a:r>
            <a:r>
              <a:rPr lang="en-GB" b="1" dirty="0" smtClean="0">
                <a:solidFill>
                  <a:schemeClr val="tx1"/>
                </a:solidFill>
              </a:rPr>
              <a:t>outlets:</a:t>
            </a:r>
            <a:r>
              <a:rPr lang="en-GB" dirty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Retail Outlets</a:t>
            </a: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 	Products </a:t>
            </a:r>
            <a:r>
              <a:rPr lang="en-GB" b="1" dirty="0" smtClean="0">
                <a:solidFill>
                  <a:schemeClr val="tx1"/>
                </a:solidFill>
              </a:rPr>
              <a:t>4</a:t>
            </a:r>
            <a:r>
              <a:rPr lang="en-GB" dirty="0" smtClean="0">
                <a:solidFill>
                  <a:schemeClr val="tx1"/>
                </a:solidFill>
              </a:rPr>
              <a:t> Outlets </a:t>
            </a:r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Catering Outlets</a:t>
            </a: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 	Products </a:t>
            </a:r>
            <a:r>
              <a:rPr lang="en-GB" b="1" dirty="0" smtClean="0">
                <a:solidFill>
                  <a:schemeClr val="tx1"/>
                </a:solidFill>
              </a:rPr>
              <a:t>2</a:t>
            </a:r>
            <a:r>
              <a:rPr lang="en-GB" dirty="0" smtClean="0">
                <a:solidFill>
                  <a:schemeClr val="tx1"/>
                </a:solidFill>
              </a:rPr>
              <a:t> Outlets </a:t>
            </a:r>
            <a:r>
              <a:rPr lang="en-GB" b="1" dirty="0" smtClean="0">
                <a:solidFill>
                  <a:schemeClr val="tx1"/>
                </a:solidFill>
              </a:rPr>
              <a:t>3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</a:rPr>
              <a:t>Measuring </a:t>
            </a:r>
            <a:r>
              <a:rPr lang="en-GB" b="1" dirty="0" smtClean="0">
                <a:solidFill>
                  <a:srgbClr val="00B050"/>
                </a:solidFill>
              </a:rPr>
              <a:t>Success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0B050"/>
                </a:solidFill>
              </a:rPr>
              <a:t>W</a:t>
            </a:r>
            <a:r>
              <a:rPr lang="en-GB" b="1" dirty="0" smtClean="0">
                <a:solidFill>
                  <a:srgbClr val="00B050"/>
                </a:solidFill>
              </a:rPr>
              <a:t>e need to start  doing the Audits!</a:t>
            </a:r>
            <a:endParaRPr lang="en-GB" b="1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188640"/>
            <a:ext cx="4748064" cy="1470025"/>
          </a:xfrm>
        </p:spPr>
        <p:txBody>
          <a:bodyPr/>
          <a:lstStyle/>
          <a:p>
            <a:r>
              <a:rPr lang="en-GB" b="1" dirty="0" smtClean="0"/>
              <a:t>Goal 3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403244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Fairtrade* products are used by an appropriate number of local work </a:t>
            </a:r>
            <a:r>
              <a:rPr lang="en-GB" b="1" dirty="0" smtClean="0">
                <a:solidFill>
                  <a:schemeClr val="tx1"/>
                </a:solidFill>
              </a:rPr>
              <a:t>places: </a:t>
            </a:r>
            <a:r>
              <a:rPr lang="en-GB" dirty="0" smtClean="0">
                <a:solidFill>
                  <a:schemeClr val="tx1"/>
                </a:solidFill>
              </a:rPr>
              <a:t>Offices</a:t>
            </a:r>
            <a:r>
              <a:rPr lang="en-GB" dirty="0">
                <a:solidFill>
                  <a:schemeClr val="tx1"/>
                </a:solidFill>
              </a:rPr>
              <a:t>, shops, B&amp;Bs, Hotels (residents only) etc.					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Community organisations (Church faith communities - Target 50%).	T&amp;C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8 (target)</a:t>
            </a:r>
            <a:r>
              <a:rPr lang="en-GB" b="1" dirty="0">
                <a:solidFill>
                  <a:schemeClr val="tx1"/>
                </a:solidFill>
              </a:rPr>
              <a:t>	of	15	53%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Community organisations (Other faith communities - Representative %age).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0</a:t>
            </a:r>
            <a:r>
              <a:rPr lang="en-GB" b="1" dirty="0">
                <a:solidFill>
                  <a:schemeClr val="tx1"/>
                </a:solidFill>
              </a:rPr>
              <a:t>	of	0	NA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Primary </a:t>
            </a:r>
            <a:r>
              <a:rPr lang="en-GB" dirty="0">
                <a:solidFill>
                  <a:schemeClr val="tx1"/>
                </a:solidFill>
              </a:rPr>
              <a:t>schools in your area - calculate the proportion </a:t>
            </a:r>
            <a:r>
              <a:rPr lang="en-GB" dirty="0" smtClean="0">
                <a:solidFill>
                  <a:schemeClr val="tx1"/>
                </a:solidFill>
              </a:rPr>
              <a:t>of which </a:t>
            </a:r>
            <a:r>
              <a:rPr lang="en-GB" dirty="0">
                <a:solidFill>
                  <a:schemeClr val="tx1"/>
                </a:solidFill>
              </a:rPr>
              <a:t>are supporting Fairtrade.	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rgbClr val="FF0000"/>
                </a:solidFill>
              </a:rPr>
              <a:t>?	of	10	0%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Secondary </a:t>
            </a:r>
            <a:r>
              <a:rPr lang="en-GB" dirty="0">
                <a:solidFill>
                  <a:schemeClr val="tx1"/>
                </a:solidFill>
              </a:rPr>
              <a:t>schools in your area - calculate the proportion of which are supporting Fairtrade.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	4	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25%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Other Community organisations</a:t>
            </a:r>
            <a:r>
              <a:rPr lang="en-GB" dirty="0">
                <a:solidFill>
                  <a:schemeClr val="tx1"/>
                </a:solidFill>
              </a:rPr>
              <a:t>	T&amp;C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0</a:t>
            </a:r>
            <a:r>
              <a:rPr lang="en-GB" dirty="0">
                <a:solidFill>
                  <a:srgbClr val="FF0000"/>
                </a:solidFill>
              </a:rPr>
              <a:t>	of	0</a:t>
            </a:r>
            <a:r>
              <a:rPr lang="en-GB" dirty="0">
                <a:solidFill>
                  <a:schemeClr val="tx1"/>
                </a:solidFill>
              </a:rPr>
              <a:t>	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Measuring Success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Audit churches we are associated with - Write to others about the campaign – follow up with audits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Follow up on </a:t>
            </a:r>
            <a:r>
              <a:rPr lang="en-GB" b="1" dirty="0">
                <a:solidFill>
                  <a:srgbClr val="00B050"/>
                </a:solidFill>
              </a:rPr>
              <a:t>J</a:t>
            </a:r>
            <a:r>
              <a:rPr lang="en-GB" b="1" dirty="0" smtClean="0">
                <a:solidFill>
                  <a:srgbClr val="00B050"/>
                </a:solidFill>
              </a:rPr>
              <a:t>ohn Bentley Meeting – check progress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Write to Schools now that new school term has started – suggest school self audits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00B050"/>
                </a:solidFill>
              </a:rPr>
              <a:t>Presentation scheduled with Calne Rotary – Thursday 21</a:t>
            </a:r>
            <a:r>
              <a:rPr lang="en-GB" b="1" baseline="30000" dirty="0" smtClean="0">
                <a:solidFill>
                  <a:srgbClr val="00B050"/>
                </a:solidFill>
              </a:rPr>
              <a:t>st</a:t>
            </a:r>
            <a:r>
              <a:rPr lang="en-GB" b="1" dirty="0" smtClean="0">
                <a:solidFill>
                  <a:srgbClr val="00B050"/>
                </a:solidFill>
              </a:rPr>
              <a:t> September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1086</Words>
  <Application>Microsoft Office PowerPoint</Application>
  <PresentationFormat>On-screen Show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Meeting</vt:lpstr>
      <vt:lpstr>Matters Arising</vt:lpstr>
      <vt:lpstr>Policy &amp; Procedures</vt:lpstr>
      <vt:lpstr>Fairtrade CALNE</vt:lpstr>
      <vt:lpstr>Five Goals</vt:lpstr>
      <vt:lpstr>Goal 1</vt:lpstr>
      <vt:lpstr>Goal 2</vt:lpstr>
      <vt:lpstr>Goal 3</vt:lpstr>
      <vt:lpstr>Goal 4</vt:lpstr>
      <vt:lpstr>Goal 5</vt:lpstr>
      <vt:lpstr>Steering Group Member Responsibilities</vt:lpstr>
      <vt:lpstr>Budget &amp; Finance</vt:lpstr>
      <vt:lpstr>Fairtrade Fortnight</vt:lpstr>
      <vt:lpstr>KHandAI in Foxham</vt:lpstr>
      <vt:lpstr>Dates of 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Woods</dc:creator>
  <cp:lastModifiedBy>Stan Woods</cp:lastModifiedBy>
  <cp:revision>60</cp:revision>
  <dcterms:created xsi:type="dcterms:W3CDTF">2017-07-13T13:45:32Z</dcterms:created>
  <dcterms:modified xsi:type="dcterms:W3CDTF">2017-09-08T09:03:45Z</dcterms:modified>
</cp:coreProperties>
</file>