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73" r:id="rId6"/>
    <p:sldId id="260" r:id="rId7"/>
    <p:sldId id="261" r:id="rId8"/>
    <p:sldId id="264" r:id="rId9"/>
    <p:sldId id="265" r:id="rId10"/>
    <p:sldId id="266" r:id="rId11"/>
    <p:sldId id="272" r:id="rId12"/>
    <p:sldId id="263" r:id="rId13"/>
    <p:sldId id="268" r:id="rId14"/>
    <p:sldId id="267" r:id="rId15"/>
    <p:sldId id="278" r:id="rId16"/>
    <p:sldId id="277" r:id="rId17"/>
    <p:sldId id="276"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5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116633"/>
            <a:ext cx="3240360" cy="1354136"/>
          </a:xfrm>
          <a:prstGeom prst="rect">
            <a:avLst/>
          </a:prstGeom>
        </p:spPr>
      </p:pic>
    </p:spTree>
    <p:extLst>
      <p:ext uri="{BB962C8B-B14F-4D97-AF65-F5344CB8AC3E}">
        <p14:creationId xmlns:p14="http://schemas.microsoft.com/office/powerpoint/2010/main" val="114842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66705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40999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360DF7-FE63-478F-A938-822091A29F9A}" type="datetimeFigureOut">
              <a:rPr lang="en-GB" smtClean="0"/>
              <a:t>17/11/2017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29862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360DF7-FE63-478F-A938-822091A29F9A}" type="datetimeFigureOut">
              <a:rPr lang="en-GB" smtClean="0"/>
              <a:t>17/11/2017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9082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360DF7-FE63-478F-A938-822091A29F9A}" type="datetimeFigureOut">
              <a:rPr lang="en-GB" smtClean="0"/>
              <a:t>17/11/2017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8217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360DF7-FE63-478F-A938-822091A29F9A}" type="datetimeFigureOut">
              <a:rPr lang="en-GB" smtClean="0"/>
              <a:t>17/11/2017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59635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360DF7-FE63-478F-A938-822091A29F9A}" type="datetimeFigureOut">
              <a:rPr lang="en-GB" smtClean="0"/>
              <a:t>17/11/2017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00306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60DF7-FE63-478F-A938-822091A29F9A}" type="datetimeFigureOut">
              <a:rPr lang="en-GB" smtClean="0"/>
              <a:t>17/11/2017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29017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60DF7-FE63-478F-A938-822091A29F9A}" type="datetimeFigureOut">
              <a:rPr lang="en-GB" smtClean="0"/>
              <a:t>17/11/2017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119141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360DF7-FE63-478F-A938-822091A29F9A}" type="datetimeFigureOut">
              <a:rPr lang="en-GB" smtClean="0"/>
              <a:t>17/11/2017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1F620C-126D-45CD-9127-6EBCA837DBDD}" type="slidenum">
              <a:rPr lang="en-GB" smtClean="0"/>
              <a:t>‹#›</a:t>
            </a:fld>
            <a:endParaRPr lang="en-GB"/>
          </a:p>
        </p:txBody>
      </p:sp>
    </p:spTree>
    <p:extLst>
      <p:ext uri="{BB962C8B-B14F-4D97-AF65-F5344CB8AC3E}">
        <p14:creationId xmlns:p14="http://schemas.microsoft.com/office/powerpoint/2010/main" val="422972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60DF7-FE63-478F-A938-822091A29F9A}" type="datetimeFigureOut">
              <a:rPr lang="en-GB" smtClean="0"/>
              <a:t>17/11/2017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F620C-126D-45CD-9127-6EBCA837DBDD}" type="slidenum">
              <a:rPr lang="en-GB" smtClean="0"/>
              <a:t>‹#›</a:t>
            </a:fld>
            <a:endParaRPr lang="en-GB"/>
          </a:p>
        </p:txBody>
      </p:sp>
    </p:spTree>
    <p:extLst>
      <p:ext uri="{BB962C8B-B14F-4D97-AF65-F5344CB8AC3E}">
        <p14:creationId xmlns:p14="http://schemas.microsoft.com/office/powerpoint/2010/main" val="1741142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calnefairtrade.org.uk/fairtrade-fortnight-2018.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1772816"/>
            <a:ext cx="8280920" cy="4320480"/>
          </a:xfrm>
        </p:spPr>
        <p:txBody>
          <a:bodyPr>
            <a:noAutofit/>
          </a:bodyPr>
          <a:lstStyle/>
          <a:p>
            <a:r>
              <a:rPr lang="en-GB" sz="6000" b="1" dirty="0" smtClean="0">
                <a:solidFill>
                  <a:schemeClr val="bg1"/>
                </a:solidFill>
              </a:rPr>
              <a:t>Welcome to </a:t>
            </a:r>
          </a:p>
          <a:p>
            <a:r>
              <a:rPr lang="en-GB" sz="6000" b="1" dirty="0" smtClean="0">
                <a:solidFill>
                  <a:schemeClr val="bg1"/>
                </a:solidFill>
              </a:rPr>
              <a:t>Calne Community Area </a:t>
            </a:r>
          </a:p>
          <a:p>
            <a:r>
              <a:rPr lang="en-GB" sz="9600" b="1" dirty="0" smtClean="0">
                <a:solidFill>
                  <a:srgbClr val="00B0F0"/>
                </a:solidFill>
              </a:rPr>
              <a:t>Fairtrade Group</a:t>
            </a:r>
          </a:p>
          <a:p>
            <a:r>
              <a:rPr lang="en-GB" sz="2800" b="1" dirty="0" smtClean="0">
                <a:solidFill>
                  <a:srgbClr val="00B0F0"/>
                </a:solidFill>
              </a:rPr>
              <a:t>Friday 17</a:t>
            </a:r>
            <a:r>
              <a:rPr lang="en-GB" sz="2800" b="1" baseline="30000" dirty="0" smtClean="0">
                <a:solidFill>
                  <a:srgbClr val="00B0F0"/>
                </a:solidFill>
              </a:rPr>
              <a:t>th</a:t>
            </a:r>
            <a:r>
              <a:rPr lang="en-GB" sz="2800" b="1" dirty="0" smtClean="0">
                <a:solidFill>
                  <a:srgbClr val="00B0F0"/>
                </a:solidFill>
              </a:rPr>
              <a:t> November 2017 2pm</a:t>
            </a:r>
          </a:p>
          <a:p>
            <a:r>
              <a:rPr lang="en-GB" sz="2800" b="1" dirty="0" smtClean="0">
                <a:solidFill>
                  <a:srgbClr val="00B0F0"/>
                </a:solidFill>
              </a:rPr>
              <a:t>Calne Baptist Church</a:t>
            </a:r>
            <a:endParaRPr lang="en-GB" sz="2800" b="1" dirty="0">
              <a:solidFill>
                <a:srgbClr val="00B0F0"/>
              </a:solidFill>
            </a:endParaRPr>
          </a:p>
        </p:txBody>
      </p:sp>
    </p:spTree>
    <p:extLst>
      <p:ext uri="{BB962C8B-B14F-4D97-AF65-F5344CB8AC3E}">
        <p14:creationId xmlns:p14="http://schemas.microsoft.com/office/powerpoint/2010/main" val="118401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88640"/>
            <a:ext cx="4676056" cy="1470025"/>
          </a:xfrm>
        </p:spPr>
        <p:txBody>
          <a:bodyPr/>
          <a:lstStyle/>
          <a:p>
            <a:r>
              <a:rPr lang="en-GB" b="1" dirty="0" smtClean="0"/>
              <a:t>Goal 4</a:t>
            </a:r>
            <a:endParaRPr lang="en-GB" b="1" dirty="0"/>
          </a:p>
        </p:txBody>
      </p:sp>
      <p:sp>
        <p:nvSpPr>
          <p:cNvPr id="3" name="Subtitle 2"/>
          <p:cNvSpPr>
            <a:spLocks noGrp="1"/>
          </p:cNvSpPr>
          <p:nvPr>
            <p:ph type="subTitle" idx="1"/>
          </p:nvPr>
        </p:nvSpPr>
        <p:spPr>
          <a:xfrm>
            <a:off x="611560" y="1988840"/>
            <a:ext cx="7848872" cy="4680520"/>
          </a:xfrm>
        </p:spPr>
        <p:txBody>
          <a:bodyPr>
            <a:normAutofit fontScale="32500" lnSpcReduction="20000"/>
          </a:bodyPr>
          <a:lstStyle/>
          <a:p>
            <a:pPr algn="l"/>
            <a:r>
              <a:rPr lang="en-GB" sz="4300" b="1" u="sng" dirty="0">
                <a:solidFill>
                  <a:schemeClr val="tx1"/>
                </a:solidFill>
              </a:rPr>
              <a:t>Attract media coverage and popular support for the campaign</a:t>
            </a:r>
            <a:r>
              <a:rPr lang="en-GB" sz="4300" b="1" u="sng" dirty="0" smtClean="0">
                <a:solidFill>
                  <a:schemeClr val="tx1"/>
                </a:solidFill>
              </a:rPr>
              <a:t>.</a:t>
            </a:r>
          </a:p>
          <a:p>
            <a:pPr algn="l"/>
            <a:endParaRPr lang="en-GB" dirty="0">
              <a:solidFill>
                <a:schemeClr val="tx1"/>
              </a:solidFill>
            </a:endParaRPr>
          </a:p>
          <a:p>
            <a:pPr algn="l"/>
            <a:r>
              <a:rPr lang="en-GB" b="1" dirty="0" smtClean="0">
                <a:solidFill>
                  <a:schemeClr val="tx1"/>
                </a:solidFill>
              </a:rPr>
              <a:t>Local Media </a:t>
            </a:r>
            <a:r>
              <a:rPr lang="en-GB" dirty="0" smtClean="0">
                <a:solidFill>
                  <a:schemeClr val="tx1"/>
                </a:solidFill>
              </a:rPr>
              <a:t>– press releases, articles published, event coverage</a:t>
            </a:r>
          </a:p>
          <a:p>
            <a:pPr algn="l"/>
            <a:r>
              <a:rPr lang="en-GB" b="1" dirty="0" smtClean="0">
                <a:solidFill>
                  <a:schemeClr val="tx1"/>
                </a:solidFill>
              </a:rPr>
              <a:t>Photography</a:t>
            </a:r>
            <a:r>
              <a:rPr lang="en-GB" dirty="0" smtClean="0">
                <a:solidFill>
                  <a:schemeClr val="tx1"/>
                </a:solidFill>
              </a:rPr>
              <a:t> – Our own at all meeting, events, etc. copies of published images</a:t>
            </a:r>
          </a:p>
          <a:p>
            <a:pPr algn="l"/>
            <a:r>
              <a:rPr lang="en-GB" b="1" dirty="0" smtClean="0">
                <a:solidFill>
                  <a:schemeClr val="tx1"/>
                </a:solidFill>
              </a:rPr>
              <a:t>Advertising</a:t>
            </a:r>
            <a:r>
              <a:rPr lang="en-GB" dirty="0" smtClean="0">
                <a:solidFill>
                  <a:schemeClr val="tx1"/>
                </a:solidFill>
              </a:rPr>
              <a:t> - Our local advertising by us and those supporting us in the town and parishes</a:t>
            </a:r>
          </a:p>
          <a:p>
            <a:pPr algn="l"/>
            <a:endParaRPr lang="en-GB" dirty="0">
              <a:solidFill>
                <a:schemeClr val="tx1"/>
              </a:solidFill>
            </a:endParaRPr>
          </a:p>
          <a:p>
            <a:pPr algn="l"/>
            <a:r>
              <a:rPr lang="en-GB" b="1" dirty="0" smtClean="0">
                <a:solidFill>
                  <a:schemeClr val="tx1"/>
                </a:solidFill>
              </a:rPr>
              <a:t>Update</a:t>
            </a:r>
          </a:p>
          <a:p>
            <a:pPr algn="l"/>
            <a:r>
              <a:rPr lang="en-GB" b="1" dirty="0">
                <a:solidFill>
                  <a:srgbClr val="00B050"/>
                </a:solidFill>
                <a:sym typeface="Wingdings"/>
              </a:rPr>
              <a:t> </a:t>
            </a:r>
            <a:r>
              <a:rPr lang="en-GB" b="1" dirty="0" smtClean="0">
                <a:solidFill>
                  <a:schemeClr val="tx1"/>
                </a:solidFill>
                <a:sym typeface="Wingdings"/>
              </a:rPr>
              <a:t>Tangible Support: </a:t>
            </a:r>
            <a:r>
              <a:rPr lang="en-GB" dirty="0" smtClean="0">
                <a:solidFill>
                  <a:schemeClr val="tx1"/>
                </a:solidFill>
              </a:rPr>
              <a:t>Calne </a:t>
            </a:r>
            <a:r>
              <a:rPr lang="en-GB" dirty="0">
                <a:solidFill>
                  <a:schemeClr val="tx1"/>
                </a:solidFill>
              </a:rPr>
              <a:t>Area Board: Awarded  £880.69 </a:t>
            </a:r>
            <a:r>
              <a:rPr lang="en-GB" dirty="0" smtClean="0">
                <a:solidFill>
                  <a:schemeClr val="tx1"/>
                </a:solidFill>
              </a:rPr>
              <a:t/>
            </a:r>
            <a:br>
              <a:rPr lang="en-GB" dirty="0" smtClean="0">
                <a:solidFill>
                  <a:schemeClr val="tx1"/>
                </a:solidFill>
              </a:rPr>
            </a:br>
            <a:r>
              <a:rPr lang="en-GB" dirty="0" smtClean="0">
                <a:solidFill>
                  <a:schemeClr val="tx1"/>
                </a:solidFill>
              </a:rPr>
              <a:t>(</a:t>
            </a:r>
            <a:r>
              <a:rPr lang="en-GB" dirty="0">
                <a:solidFill>
                  <a:schemeClr val="tx1"/>
                </a:solidFill>
              </a:rPr>
              <a:t>Banners, Posters, Window/door decals, collapsible projection screen, more A1 advert boards</a:t>
            </a:r>
            <a:r>
              <a:rPr lang="en-GB" dirty="0" smtClean="0">
                <a:solidFill>
                  <a:schemeClr val="tx1"/>
                </a:solidFill>
              </a:rPr>
              <a:t>)</a:t>
            </a:r>
          </a:p>
          <a:p>
            <a:pPr algn="l"/>
            <a:r>
              <a:rPr lang="en-GB" b="1" dirty="0">
                <a:solidFill>
                  <a:srgbClr val="00B050"/>
                </a:solidFill>
                <a:sym typeface="Wingdings"/>
              </a:rPr>
              <a:t> </a:t>
            </a:r>
            <a:r>
              <a:rPr lang="en-GB" dirty="0" smtClean="0">
                <a:solidFill>
                  <a:schemeClr val="tx1"/>
                </a:solidFill>
              </a:rPr>
              <a:t>Issued acknowledgements as required by terms of CAB grant (community Matters, Website, Letterhead. </a:t>
            </a:r>
            <a:br>
              <a:rPr lang="en-GB" dirty="0" smtClean="0">
                <a:solidFill>
                  <a:schemeClr val="tx1"/>
                </a:solidFill>
              </a:rPr>
            </a:br>
            <a:r>
              <a:rPr lang="en-GB" dirty="0" smtClean="0">
                <a:solidFill>
                  <a:schemeClr val="tx1"/>
                </a:solidFill>
              </a:rPr>
              <a:t>     MUST start to spend the award within 3 months (deadline </a:t>
            </a:r>
            <a:endParaRPr lang="en-GB" dirty="0">
              <a:solidFill>
                <a:schemeClr val="tx1"/>
              </a:solidFill>
            </a:endParaRPr>
          </a:p>
          <a:p>
            <a:pPr algn="l"/>
            <a:r>
              <a:rPr lang="en-GB" b="1" dirty="0" smtClean="0">
                <a:solidFill>
                  <a:srgbClr val="00B050"/>
                </a:solidFill>
                <a:sym typeface="Wingdings"/>
              </a:rPr>
              <a:t> </a:t>
            </a:r>
            <a:r>
              <a:rPr lang="en-GB" b="1" dirty="0">
                <a:solidFill>
                  <a:schemeClr val="tx1"/>
                </a:solidFill>
                <a:sym typeface="Wingdings"/>
              </a:rPr>
              <a:t>Tangible Support: </a:t>
            </a:r>
            <a:r>
              <a:rPr lang="en-GB" dirty="0" smtClean="0">
                <a:solidFill>
                  <a:schemeClr val="tx1"/>
                </a:solidFill>
              </a:rPr>
              <a:t>Calne </a:t>
            </a:r>
            <a:r>
              <a:rPr lang="en-GB" dirty="0">
                <a:solidFill>
                  <a:schemeClr val="tx1"/>
                </a:solidFill>
              </a:rPr>
              <a:t>Town Council: Awarded £280.00 Town Hall fees for </a:t>
            </a:r>
            <a:r>
              <a:rPr lang="en-GB" dirty="0" smtClean="0">
                <a:solidFill>
                  <a:schemeClr val="tx1"/>
                </a:solidFill>
              </a:rPr>
              <a:t>FTF Saturday Event (No terms specified)</a:t>
            </a:r>
          </a:p>
          <a:p>
            <a:pPr algn="l"/>
            <a:r>
              <a:rPr lang="en-GB" b="1" dirty="0" smtClean="0">
                <a:solidFill>
                  <a:srgbClr val="FF0000"/>
                </a:solidFill>
              </a:rPr>
              <a:t>X</a:t>
            </a:r>
            <a:r>
              <a:rPr lang="en-GB" dirty="0" smtClean="0">
                <a:solidFill>
                  <a:schemeClr val="tx1"/>
                </a:solidFill>
              </a:rPr>
              <a:t> No </a:t>
            </a:r>
            <a:r>
              <a:rPr lang="en-GB" u="sng" dirty="0" smtClean="0">
                <a:solidFill>
                  <a:schemeClr val="tx1"/>
                </a:solidFill>
              </a:rPr>
              <a:t>long-term</a:t>
            </a:r>
            <a:r>
              <a:rPr lang="en-GB" dirty="0" smtClean="0">
                <a:solidFill>
                  <a:schemeClr val="tx1"/>
                </a:solidFill>
              </a:rPr>
              <a:t> </a:t>
            </a:r>
            <a:r>
              <a:rPr lang="en-GB" dirty="0">
                <a:solidFill>
                  <a:schemeClr val="tx1"/>
                </a:solidFill>
              </a:rPr>
              <a:t>advertising spots </a:t>
            </a:r>
            <a:r>
              <a:rPr lang="en-GB" dirty="0" smtClean="0">
                <a:solidFill>
                  <a:schemeClr val="tx1"/>
                </a:solidFill>
              </a:rPr>
              <a:t>on Town </a:t>
            </a:r>
            <a:r>
              <a:rPr lang="en-GB" dirty="0">
                <a:solidFill>
                  <a:schemeClr val="tx1"/>
                </a:solidFill>
              </a:rPr>
              <a:t>and Parish </a:t>
            </a:r>
            <a:r>
              <a:rPr lang="en-GB" dirty="0" smtClean="0">
                <a:solidFill>
                  <a:schemeClr val="tx1"/>
                </a:solidFill>
              </a:rPr>
              <a:t>noticeboards.</a:t>
            </a:r>
          </a:p>
          <a:p>
            <a:pPr algn="l"/>
            <a:r>
              <a:rPr lang="en-GB" b="1" dirty="0" smtClean="0">
                <a:solidFill>
                  <a:srgbClr val="00B050"/>
                </a:solidFill>
                <a:sym typeface="Wingdings"/>
              </a:rPr>
              <a:t> </a:t>
            </a:r>
            <a:r>
              <a:rPr lang="en-GB" dirty="0" smtClean="0">
                <a:solidFill>
                  <a:schemeClr val="tx1"/>
                </a:solidFill>
              </a:rPr>
              <a:t>Confirm can put banner(s) on Coop Food Railings</a:t>
            </a:r>
            <a:br>
              <a:rPr lang="en-GB" dirty="0" smtClean="0">
                <a:solidFill>
                  <a:schemeClr val="tx1"/>
                </a:solidFill>
              </a:rPr>
            </a:br>
            <a:r>
              <a:rPr lang="en-GB" b="1" dirty="0">
                <a:solidFill>
                  <a:srgbClr val="00B050"/>
                </a:solidFill>
                <a:sym typeface="Wingdings"/>
              </a:rPr>
              <a:t> </a:t>
            </a:r>
            <a:r>
              <a:rPr lang="en-GB" dirty="0" smtClean="0">
                <a:solidFill>
                  <a:schemeClr val="tx1"/>
                </a:solidFill>
              </a:rPr>
              <a:t>Meeting set with Sainsbury’s Manager (Thurs 23</a:t>
            </a:r>
            <a:r>
              <a:rPr lang="en-GB" baseline="30000" dirty="0" smtClean="0">
                <a:solidFill>
                  <a:schemeClr val="tx1"/>
                </a:solidFill>
              </a:rPr>
              <a:t>rd</a:t>
            </a:r>
            <a:r>
              <a:rPr lang="en-GB" dirty="0" smtClean="0">
                <a:solidFill>
                  <a:schemeClr val="tx1"/>
                </a:solidFill>
              </a:rPr>
              <a:t> November) to discuss campaign and use of Sainsbury railings</a:t>
            </a:r>
            <a:br>
              <a:rPr lang="en-GB" dirty="0" smtClean="0">
                <a:solidFill>
                  <a:schemeClr val="tx1"/>
                </a:solidFill>
              </a:rPr>
            </a:br>
            <a:r>
              <a:rPr lang="en-GB" b="1" dirty="0">
                <a:solidFill>
                  <a:srgbClr val="00B050"/>
                </a:solidFill>
                <a:sym typeface="Wingdings"/>
              </a:rPr>
              <a:t> </a:t>
            </a:r>
            <a:r>
              <a:rPr lang="en-GB" dirty="0" smtClean="0">
                <a:solidFill>
                  <a:schemeClr val="tx1"/>
                </a:solidFill>
              </a:rPr>
              <a:t>Made list of possible advertising locations – need more input </a:t>
            </a:r>
            <a:r>
              <a:rPr lang="en-GB" b="1" dirty="0" smtClean="0">
                <a:solidFill>
                  <a:schemeClr val="tx1"/>
                </a:solidFill>
              </a:rPr>
              <a:t>(lets discuss)</a:t>
            </a:r>
            <a:r>
              <a:rPr lang="en-GB" dirty="0" smtClean="0">
                <a:solidFill>
                  <a:schemeClr val="tx1"/>
                </a:solidFill>
              </a:rPr>
              <a:t/>
            </a:r>
            <a:br>
              <a:rPr lang="en-GB" dirty="0" smtClean="0">
                <a:solidFill>
                  <a:schemeClr val="tx1"/>
                </a:solidFill>
              </a:rPr>
            </a:br>
            <a:r>
              <a:rPr lang="en-GB" b="1" dirty="0">
                <a:solidFill>
                  <a:srgbClr val="00B050"/>
                </a:solidFill>
                <a:sym typeface="Wingdings"/>
              </a:rPr>
              <a:t> </a:t>
            </a:r>
            <a:r>
              <a:rPr lang="en-GB" dirty="0" smtClean="0">
                <a:solidFill>
                  <a:schemeClr val="tx1"/>
                </a:solidFill>
                <a:sym typeface="Wingdings"/>
              </a:rPr>
              <a:t>Arranged </a:t>
            </a:r>
            <a:r>
              <a:rPr lang="en-GB" dirty="0" smtClean="0">
                <a:solidFill>
                  <a:schemeClr val="tx1"/>
                </a:solidFill>
              </a:rPr>
              <a:t>Use of Calne Baptist Church Stall at Dec 2</a:t>
            </a:r>
            <a:r>
              <a:rPr lang="en-GB" baseline="30000" dirty="0" smtClean="0">
                <a:solidFill>
                  <a:schemeClr val="tx1"/>
                </a:solidFill>
              </a:rPr>
              <a:t>nd</a:t>
            </a:r>
            <a:r>
              <a:rPr lang="en-GB" dirty="0" smtClean="0">
                <a:solidFill>
                  <a:schemeClr val="tx1"/>
                </a:solidFill>
              </a:rPr>
              <a:t> Christmas Event from 11am-3pm</a:t>
            </a:r>
            <a:br>
              <a:rPr lang="en-GB" dirty="0" smtClean="0">
                <a:solidFill>
                  <a:schemeClr val="tx1"/>
                </a:solidFill>
              </a:rPr>
            </a:br>
            <a:r>
              <a:rPr lang="en-GB" b="1" dirty="0">
                <a:solidFill>
                  <a:srgbClr val="00B050"/>
                </a:solidFill>
                <a:sym typeface="Wingdings"/>
              </a:rPr>
              <a:t> </a:t>
            </a:r>
            <a:r>
              <a:rPr lang="en-GB" dirty="0" smtClean="0">
                <a:solidFill>
                  <a:schemeClr val="tx1"/>
                </a:solidFill>
              </a:rPr>
              <a:t>Shared </a:t>
            </a:r>
            <a:r>
              <a:rPr lang="en-GB" dirty="0">
                <a:solidFill>
                  <a:schemeClr val="tx1"/>
                </a:solidFill>
              </a:rPr>
              <a:t>“Our Place” stall in town to give out </a:t>
            </a:r>
            <a:r>
              <a:rPr lang="en-GB" dirty="0" smtClean="0">
                <a:solidFill>
                  <a:schemeClr val="tx1"/>
                </a:solidFill>
              </a:rPr>
              <a:t>campaign leaflets (Sat 9</a:t>
            </a:r>
            <a:r>
              <a:rPr lang="en-GB" baseline="30000" dirty="0" smtClean="0">
                <a:solidFill>
                  <a:schemeClr val="tx1"/>
                </a:solidFill>
              </a:rPr>
              <a:t>th</a:t>
            </a:r>
            <a:r>
              <a:rPr lang="en-GB" dirty="0" smtClean="0">
                <a:solidFill>
                  <a:schemeClr val="tx1"/>
                </a:solidFill>
              </a:rPr>
              <a:t> September) – Ros &amp; Penny</a:t>
            </a:r>
            <a:br>
              <a:rPr lang="en-GB" dirty="0" smtClean="0">
                <a:solidFill>
                  <a:schemeClr val="tx1"/>
                </a:solidFill>
              </a:rPr>
            </a:br>
            <a:r>
              <a:rPr lang="en-GB" b="1" dirty="0">
                <a:solidFill>
                  <a:srgbClr val="00B050"/>
                </a:solidFill>
                <a:sym typeface="Wingdings"/>
              </a:rPr>
              <a:t> </a:t>
            </a:r>
            <a:r>
              <a:rPr lang="en-GB" dirty="0" smtClean="0">
                <a:solidFill>
                  <a:schemeClr val="tx1"/>
                </a:solidFill>
              </a:rPr>
              <a:t>Presentation </a:t>
            </a:r>
            <a:r>
              <a:rPr lang="en-GB" dirty="0">
                <a:solidFill>
                  <a:schemeClr val="tx1"/>
                </a:solidFill>
              </a:rPr>
              <a:t>scheduled with Calne Rotary – Thursday 21</a:t>
            </a:r>
            <a:r>
              <a:rPr lang="en-GB" baseline="30000" dirty="0">
                <a:solidFill>
                  <a:schemeClr val="tx1"/>
                </a:solidFill>
              </a:rPr>
              <a:t>st</a:t>
            </a:r>
            <a:r>
              <a:rPr lang="en-GB" dirty="0">
                <a:solidFill>
                  <a:schemeClr val="tx1"/>
                </a:solidFill>
              </a:rPr>
              <a:t> </a:t>
            </a:r>
            <a:r>
              <a:rPr lang="en-GB" dirty="0" smtClean="0">
                <a:solidFill>
                  <a:schemeClr val="tx1"/>
                </a:solidFill>
              </a:rPr>
              <a:t>September – well received – </a:t>
            </a:r>
            <a:r>
              <a:rPr lang="en-GB" dirty="0" smtClean="0">
                <a:solidFill>
                  <a:srgbClr val="FF0000"/>
                </a:solidFill>
              </a:rPr>
              <a:t>no commitment yet on FT Tea &amp; Coffee Use</a:t>
            </a:r>
            <a:br>
              <a:rPr lang="en-GB" dirty="0" smtClean="0">
                <a:solidFill>
                  <a:srgbClr val="FF0000"/>
                </a:solidFill>
              </a:rPr>
            </a:br>
            <a:r>
              <a:rPr lang="en-GB" b="1" dirty="0">
                <a:solidFill>
                  <a:srgbClr val="00B050"/>
                </a:solidFill>
                <a:sym typeface="Wingdings"/>
              </a:rPr>
              <a:t> </a:t>
            </a:r>
            <a:r>
              <a:rPr lang="en-GB" dirty="0" smtClean="0">
                <a:solidFill>
                  <a:schemeClr val="tx1"/>
                </a:solidFill>
              </a:rPr>
              <a:t>Two FT articles in November Calne Town Guide (full page) – Campaign article and a pupil written JBS Year 8 FT Day article</a:t>
            </a:r>
            <a:br>
              <a:rPr lang="en-GB" dirty="0" smtClean="0">
                <a:solidFill>
                  <a:schemeClr val="tx1"/>
                </a:solidFill>
              </a:rPr>
            </a:br>
            <a:r>
              <a:rPr lang="en-GB" b="1" dirty="0">
                <a:solidFill>
                  <a:srgbClr val="00B050"/>
                </a:solidFill>
                <a:sym typeface="Wingdings"/>
              </a:rPr>
              <a:t> </a:t>
            </a:r>
            <a:r>
              <a:rPr lang="en-GB" dirty="0" smtClean="0">
                <a:solidFill>
                  <a:schemeClr val="tx1"/>
                </a:solidFill>
              </a:rPr>
              <a:t>Started to included JBS Fairtrade Day Artwork on Banners (Gazebo banner).</a:t>
            </a:r>
            <a:endParaRPr lang="en-GB" dirty="0">
              <a:solidFill>
                <a:schemeClr val="tx1"/>
              </a:solidFill>
            </a:endParaRPr>
          </a:p>
          <a:p>
            <a:pPr algn="l"/>
            <a:endParaRPr lang="en-GB" dirty="0">
              <a:solidFill>
                <a:schemeClr val="tx1"/>
              </a:solidFill>
            </a:endParaRPr>
          </a:p>
          <a:p>
            <a:pPr algn="l"/>
            <a:r>
              <a:rPr lang="en-GB" b="1" dirty="0">
                <a:solidFill>
                  <a:srgbClr val="00B050"/>
                </a:solidFill>
              </a:rPr>
              <a:t>Measuring </a:t>
            </a:r>
            <a:r>
              <a:rPr lang="en-GB" b="1" dirty="0" smtClean="0">
                <a:solidFill>
                  <a:srgbClr val="00B050"/>
                </a:solidFill>
              </a:rPr>
              <a:t>Success</a:t>
            </a:r>
          </a:p>
          <a:p>
            <a:pPr algn="l"/>
            <a:r>
              <a:rPr lang="en-GB" b="1" dirty="0" smtClean="0">
                <a:solidFill>
                  <a:schemeClr val="tx1"/>
                </a:solidFill>
              </a:rPr>
              <a:t>Get campaign visible to everybody in Town &amp; Parishes:</a:t>
            </a:r>
          </a:p>
          <a:p>
            <a:pPr marL="457200" indent="-457200" algn="l">
              <a:buFont typeface="Wingdings" panose="05000000000000000000" pitchFamily="2" charset="2"/>
              <a:buChar char="Ø"/>
            </a:pPr>
            <a:r>
              <a:rPr lang="en-GB" dirty="0">
                <a:solidFill>
                  <a:schemeClr val="tx1"/>
                </a:solidFill>
              </a:rPr>
              <a:t>Ramp up presentations – select </a:t>
            </a:r>
            <a:r>
              <a:rPr lang="en-GB" dirty="0" smtClean="0">
                <a:solidFill>
                  <a:schemeClr val="tx1"/>
                </a:solidFill>
              </a:rPr>
              <a:t>targets - ongoing</a:t>
            </a:r>
            <a:endParaRPr lang="en-GB" dirty="0">
              <a:solidFill>
                <a:schemeClr val="tx1"/>
              </a:solidFill>
            </a:endParaRPr>
          </a:p>
          <a:p>
            <a:pPr marL="457200" indent="-457200" algn="l">
              <a:buFont typeface="Wingdings" panose="05000000000000000000" pitchFamily="2" charset="2"/>
              <a:buChar char="Ø"/>
            </a:pPr>
            <a:r>
              <a:rPr lang="en-GB" dirty="0" smtClean="0">
                <a:solidFill>
                  <a:schemeClr val="tx1"/>
                </a:solidFill>
              </a:rPr>
              <a:t>Press release (if we get grant) about visual advertising</a:t>
            </a:r>
          </a:p>
          <a:p>
            <a:pPr marL="457200" indent="-457200" algn="l">
              <a:buFont typeface="Wingdings" panose="05000000000000000000" pitchFamily="2" charset="2"/>
              <a:buChar char="Ø"/>
            </a:pPr>
            <a:r>
              <a:rPr lang="en-GB" dirty="0" smtClean="0">
                <a:solidFill>
                  <a:schemeClr val="tx1"/>
                </a:solidFill>
              </a:rPr>
              <a:t>Working with Cllr Tom Rounds to find out if we can put banners on lampposts and under road signs for a period.</a:t>
            </a:r>
          </a:p>
          <a:p>
            <a:pPr marL="457200" indent="-457200" algn="l">
              <a:buFont typeface="Wingdings" panose="05000000000000000000" pitchFamily="2" charset="2"/>
              <a:buChar char="Ø"/>
            </a:pPr>
            <a:r>
              <a:rPr lang="en-GB" dirty="0" smtClean="0">
                <a:solidFill>
                  <a:schemeClr val="tx1"/>
                </a:solidFill>
              </a:rPr>
              <a:t>Use </a:t>
            </a:r>
            <a:r>
              <a:rPr lang="en-GB" dirty="0">
                <a:solidFill>
                  <a:schemeClr val="tx1"/>
                </a:solidFill>
              </a:rPr>
              <a:t>of Calne Baptist Church Stall at Dec 2</a:t>
            </a:r>
            <a:r>
              <a:rPr lang="en-GB" baseline="30000" dirty="0">
                <a:solidFill>
                  <a:schemeClr val="tx1"/>
                </a:solidFill>
              </a:rPr>
              <a:t>nd</a:t>
            </a:r>
            <a:r>
              <a:rPr lang="en-GB" dirty="0">
                <a:solidFill>
                  <a:schemeClr val="tx1"/>
                </a:solidFill>
              </a:rPr>
              <a:t> Christmas Event from 11am-3pm </a:t>
            </a:r>
            <a:r>
              <a:rPr lang="en-GB" dirty="0" smtClean="0">
                <a:solidFill>
                  <a:schemeClr val="tx1"/>
                </a:solidFill>
              </a:rPr>
              <a:t>– plan some giveaways.</a:t>
            </a:r>
            <a:endParaRPr lang="en-GB" dirty="0">
              <a:solidFill>
                <a:schemeClr val="tx1"/>
              </a:solidFill>
            </a:endParaRPr>
          </a:p>
          <a:p>
            <a:pPr marL="457200" indent="-457200" algn="l">
              <a:buFont typeface="Wingdings" panose="05000000000000000000" pitchFamily="2" charset="2"/>
              <a:buChar char="Ø"/>
            </a:pPr>
            <a:endParaRPr lang="en-GB" dirty="0">
              <a:solidFill>
                <a:schemeClr val="tx1"/>
              </a:solidFill>
            </a:endParaRPr>
          </a:p>
          <a:p>
            <a:pPr algn="l"/>
            <a:endParaRPr lang="en-GB" dirty="0" smtClean="0">
              <a:solidFill>
                <a:schemeClr val="tx1"/>
              </a:solidFill>
            </a:endParaRPr>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88640"/>
            <a:ext cx="4676056" cy="1470025"/>
          </a:xfrm>
        </p:spPr>
        <p:txBody>
          <a:bodyPr/>
          <a:lstStyle/>
          <a:p>
            <a:r>
              <a:rPr lang="en-GB" b="1" dirty="0" smtClean="0"/>
              <a:t>Goal 5</a:t>
            </a:r>
            <a:endParaRPr lang="en-GB" b="1" dirty="0"/>
          </a:p>
        </p:txBody>
      </p:sp>
      <p:sp>
        <p:nvSpPr>
          <p:cNvPr id="3" name="Subtitle 2"/>
          <p:cNvSpPr>
            <a:spLocks noGrp="1"/>
          </p:cNvSpPr>
          <p:nvPr>
            <p:ph type="subTitle" idx="1"/>
          </p:nvPr>
        </p:nvSpPr>
        <p:spPr>
          <a:xfrm>
            <a:off x="611560" y="2276872"/>
            <a:ext cx="7848872" cy="4248472"/>
          </a:xfrm>
          <a:solidFill>
            <a:schemeClr val="bg1"/>
          </a:solidFill>
        </p:spPr>
        <p:txBody>
          <a:bodyPr>
            <a:normAutofit fontScale="47500" lnSpcReduction="20000"/>
          </a:bodyPr>
          <a:lstStyle/>
          <a:p>
            <a:pPr algn="l"/>
            <a:r>
              <a:rPr lang="en-GB" sz="4200" b="1" u="sng" dirty="0" smtClean="0">
                <a:solidFill>
                  <a:schemeClr val="tx1"/>
                </a:solidFill>
              </a:rPr>
              <a:t>A </a:t>
            </a:r>
            <a:r>
              <a:rPr lang="en-GB" sz="4200" b="1" u="sng" dirty="0">
                <a:solidFill>
                  <a:schemeClr val="tx1"/>
                </a:solidFill>
              </a:rPr>
              <a:t>local </a:t>
            </a:r>
            <a:r>
              <a:rPr lang="en-GB" sz="4200" b="1" u="sng" dirty="0" smtClean="0">
                <a:solidFill>
                  <a:schemeClr val="tx1"/>
                </a:solidFill>
              </a:rPr>
              <a:t>Representative Steering </a:t>
            </a:r>
            <a:r>
              <a:rPr lang="en-GB" sz="4200" b="1" u="sng" dirty="0">
                <a:solidFill>
                  <a:schemeClr val="tx1"/>
                </a:solidFill>
              </a:rPr>
              <a:t>Group is convened to ensure progress and continued commitment to the campaign.</a:t>
            </a:r>
          </a:p>
          <a:p>
            <a:pPr algn="l"/>
            <a:endParaRPr lang="en-GB" b="1" dirty="0" smtClean="0">
              <a:solidFill>
                <a:srgbClr val="00B050"/>
              </a:solidFill>
              <a:sym typeface="Wingdings"/>
            </a:endParaRPr>
          </a:p>
          <a:p>
            <a:pPr algn="l"/>
            <a:r>
              <a:rPr lang="en-GB" b="1" dirty="0" smtClean="0">
                <a:solidFill>
                  <a:srgbClr val="00B050"/>
                </a:solidFill>
                <a:sym typeface="Wingdings"/>
              </a:rPr>
              <a:t> </a:t>
            </a:r>
            <a:r>
              <a:rPr lang="en-GB" b="1" dirty="0" smtClean="0">
                <a:solidFill>
                  <a:schemeClr val="tx1"/>
                </a:solidFill>
              </a:rPr>
              <a:t>Town Council (2 of 19) - Sufficient</a:t>
            </a:r>
            <a:endParaRPr lang="en-GB" b="1" dirty="0">
              <a:solidFill>
                <a:schemeClr val="tx1"/>
              </a:solidFill>
            </a:endParaRPr>
          </a:p>
          <a:p>
            <a:pPr algn="l"/>
            <a:r>
              <a:rPr lang="en-GB" b="1" dirty="0" smtClean="0">
                <a:solidFill>
                  <a:srgbClr val="FF0000"/>
                </a:solidFill>
              </a:rPr>
              <a:t>?</a:t>
            </a:r>
            <a:r>
              <a:rPr lang="en-GB" b="1" dirty="0" smtClean="0">
                <a:solidFill>
                  <a:schemeClr val="tx1"/>
                </a:solidFill>
              </a:rPr>
              <a:t>  Parish Councils (1 of 44) – </a:t>
            </a:r>
            <a:r>
              <a:rPr lang="en-GB" dirty="0" smtClean="0">
                <a:solidFill>
                  <a:srgbClr val="FF0000"/>
                </a:solidFill>
              </a:rPr>
              <a:t>we have one – have asked Parish Forum for someone else!</a:t>
            </a:r>
          </a:p>
          <a:p>
            <a:pPr algn="l"/>
            <a:r>
              <a:rPr lang="en-GB" b="1" dirty="0" smtClean="0">
                <a:solidFill>
                  <a:srgbClr val="00B050"/>
                </a:solidFill>
                <a:sym typeface="Wingdings"/>
              </a:rPr>
              <a:t></a:t>
            </a:r>
            <a:r>
              <a:rPr lang="en-GB" b="1" dirty="0" smtClean="0">
                <a:solidFill>
                  <a:schemeClr val="tx1"/>
                </a:solidFill>
              </a:rPr>
              <a:t> Area Board (0 of 5) – No need for separate representation unless solicited</a:t>
            </a:r>
          </a:p>
          <a:p>
            <a:pPr algn="l"/>
            <a:r>
              <a:rPr lang="en-GB" b="1" dirty="0" smtClean="0">
                <a:solidFill>
                  <a:srgbClr val="00B050"/>
                </a:solidFill>
                <a:sym typeface="Wingdings"/>
              </a:rPr>
              <a:t> </a:t>
            </a:r>
            <a:r>
              <a:rPr lang="en-GB" b="1" dirty="0" smtClean="0">
                <a:solidFill>
                  <a:schemeClr val="tx1"/>
                </a:solidFill>
              </a:rPr>
              <a:t>Campaigners (all of us) - </a:t>
            </a:r>
            <a:r>
              <a:rPr lang="en-GB" b="1" dirty="0" smtClean="0">
                <a:solidFill>
                  <a:srgbClr val="00B050"/>
                </a:solidFill>
              </a:rPr>
              <a:t>OK</a:t>
            </a:r>
            <a:endParaRPr lang="en-GB" b="1" dirty="0">
              <a:solidFill>
                <a:srgbClr val="00B050"/>
              </a:solidFill>
            </a:endParaRPr>
          </a:p>
          <a:p>
            <a:pPr algn="l"/>
            <a:r>
              <a:rPr lang="en-GB" b="1" dirty="0" smtClean="0">
                <a:solidFill>
                  <a:srgbClr val="FF0000"/>
                </a:solidFill>
              </a:rPr>
              <a:t>?</a:t>
            </a:r>
            <a:r>
              <a:rPr lang="en-GB" b="1" dirty="0" smtClean="0">
                <a:solidFill>
                  <a:schemeClr val="tx1"/>
                </a:solidFill>
              </a:rPr>
              <a:t>  People </a:t>
            </a:r>
            <a:r>
              <a:rPr lang="en-GB" b="1" dirty="0">
                <a:solidFill>
                  <a:schemeClr val="tx1"/>
                </a:solidFill>
              </a:rPr>
              <a:t>representing the area’s </a:t>
            </a:r>
            <a:r>
              <a:rPr lang="en-GB" b="1" dirty="0" smtClean="0">
                <a:solidFill>
                  <a:schemeClr val="tx1"/>
                </a:solidFill>
              </a:rPr>
              <a:t>schools (? </a:t>
            </a:r>
            <a:r>
              <a:rPr lang="en-GB" b="1" dirty="0">
                <a:solidFill>
                  <a:schemeClr val="tx1"/>
                </a:solidFill>
              </a:rPr>
              <a:t>o</a:t>
            </a:r>
            <a:r>
              <a:rPr lang="en-GB" b="1" dirty="0" smtClean="0">
                <a:solidFill>
                  <a:schemeClr val="tx1"/>
                </a:solidFill>
              </a:rPr>
              <a:t>f 14) – </a:t>
            </a:r>
            <a:r>
              <a:rPr lang="en-GB" dirty="0" smtClean="0">
                <a:solidFill>
                  <a:srgbClr val="FF0000"/>
                </a:solidFill>
              </a:rPr>
              <a:t>Need to achieve teacher and pupil reps</a:t>
            </a:r>
            <a:endParaRPr lang="en-GB" dirty="0">
              <a:solidFill>
                <a:srgbClr val="FF0000"/>
              </a:solidFill>
            </a:endParaRPr>
          </a:p>
          <a:p>
            <a:pPr algn="l"/>
            <a:r>
              <a:rPr lang="en-GB" b="1" dirty="0">
                <a:solidFill>
                  <a:srgbClr val="00B050"/>
                </a:solidFill>
                <a:sym typeface="Wingdings"/>
              </a:rPr>
              <a:t> </a:t>
            </a:r>
            <a:r>
              <a:rPr lang="en-GB" b="1" dirty="0" smtClean="0">
                <a:solidFill>
                  <a:schemeClr val="tx1"/>
                </a:solidFill>
              </a:rPr>
              <a:t>People </a:t>
            </a:r>
            <a:r>
              <a:rPr lang="en-GB" b="1" dirty="0">
                <a:solidFill>
                  <a:schemeClr val="tx1"/>
                </a:solidFill>
              </a:rPr>
              <a:t>representing </a:t>
            </a:r>
            <a:r>
              <a:rPr lang="en-GB" b="1" dirty="0" smtClean="0">
                <a:solidFill>
                  <a:schemeClr val="tx1"/>
                </a:solidFill>
              </a:rPr>
              <a:t>churches (at least 5 of 15) - </a:t>
            </a:r>
            <a:r>
              <a:rPr lang="en-GB" b="1" dirty="0" smtClean="0">
                <a:solidFill>
                  <a:srgbClr val="00B050"/>
                </a:solidFill>
              </a:rPr>
              <a:t>OK</a:t>
            </a:r>
            <a:endParaRPr lang="en-GB" b="1" dirty="0">
              <a:solidFill>
                <a:srgbClr val="00B050"/>
              </a:solidFill>
            </a:endParaRPr>
          </a:p>
          <a:p>
            <a:pPr algn="l"/>
            <a:r>
              <a:rPr lang="en-GB" b="1" dirty="0">
                <a:solidFill>
                  <a:schemeClr val="accent6">
                    <a:lumMod val="50000"/>
                  </a:schemeClr>
                </a:solidFill>
                <a:sym typeface="Wingdings"/>
              </a:rPr>
              <a:t></a:t>
            </a:r>
            <a:r>
              <a:rPr lang="en-GB" b="1" dirty="0">
                <a:solidFill>
                  <a:srgbClr val="00B050"/>
                </a:solidFill>
                <a:sym typeface="Wingdings"/>
              </a:rPr>
              <a:t> </a:t>
            </a:r>
            <a:r>
              <a:rPr lang="en-GB" b="1" dirty="0" smtClean="0">
                <a:solidFill>
                  <a:schemeClr val="tx1"/>
                </a:solidFill>
              </a:rPr>
              <a:t>People </a:t>
            </a:r>
            <a:r>
              <a:rPr lang="en-GB" b="1" dirty="0">
                <a:solidFill>
                  <a:schemeClr val="tx1"/>
                </a:solidFill>
              </a:rPr>
              <a:t>representing </a:t>
            </a:r>
            <a:r>
              <a:rPr lang="en-GB" b="1" dirty="0" smtClean="0">
                <a:solidFill>
                  <a:schemeClr val="tx1"/>
                </a:solidFill>
              </a:rPr>
              <a:t>businesses (1 of ?) – </a:t>
            </a:r>
            <a:r>
              <a:rPr lang="en-GB" dirty="0" smtClean="0">
                <a:solidFill>
                  <a:srgbClr val="FF0000"/>
                </a:solidFill>
              </a:rPr>
              <a:t>Need to find two or three more (</a:t>
            </a:r>
            <a:r>
              <a:rPr lang="en-GB" dirty="0">
                <a:solidFill>
                  <a:srgbClr val="FF0000"/>
                </a:solidFill>
              </a:rPr>
              <a:t>C</a:t>
            </a:r>
            <a:r>
              <a:rPr lang="en-GB" dirty="0" smtClean="0">
                <a:solidFill>
                  <a:srgbClr val="FF0000"/>
                </a:solidFill>
              </a:rPr>
              <a:t>oop suggested)</a:t>
            </a:r>
            <a:endParaRPr lang="en-GB" dirty="0">
              <a:solidFill>
                <a:srgbClr val="FF0000"/>
              </a:solidFill>
            </a:endParaRPr>
          </a:p>
          <a:p>
            <a:pPr algn="l"/>
            <a:endParaRPr lang="en-GB" b="1" dirty="0" smtClean="0">
              <a:solidFill>
                <a:schemeClr val="tx1"/>
              </a:solidFill>
            </a:endParaRPr>
          </a:p>
          <a:p>
            <a:pPr algn="l"/>
            <a:r>
              <a:rPr lang="en-GB" b="1" dirty="0" smtClean="0">
                <a:solidFill>
                  <a:schemeClr val="tx1"/>
                </a:solidFill>
              </a:rPr>
              <a:t>The </a:t>
            </a:r>
            <a:r>
              <a:rPr lang="en-GB" b="1" dirty="0">
                <a:solidFill>
                  <a:schemeClr val="tx1"/>
                </a:solidFill>
              </a:rPr>
              <a:t>group is responsible for an annual assessment to monitor whether the area is continuing to meet the five goals.</a:t>
            </a:r>
          </a:p>
          <a:p>
            <a:pPr algn="l"/>
            <a:r>
              <a:rPr lang="en-GB" b="1" dirty="0">
                <a:solidFill>
                  <a:schemeClr val="tx1"/>
                </a:solidFill>
              </a:rPr>
              <a:t>The group organises special events for Fairtrade Fortnight in March each year.</a:t>
            </a:r>
          </a:p>
          <a:p>
            <a:pPr algn="l"/>
            <a:r>
              <a:rPr lang="en-GB" b="1" dirty="0">
                <a:solidFill>
                  <a:schemeClr val="tx1"/>
                </a:solidFill>
              </a:rPr>
              <a:t>Group metrics - membership/meetings</a:t>
            </a:r>
          </a:p>
          <a:p>
            <a:pPr algn="l"/>
            <a:endParaRPr lang="en-GB" b="1" dirty="0" smtClean="0">
              <a:solidFill>
                <a:srgbClr val="00B050"/>
              </a:solidFill>
            </a:endParaRPr>
          </a:p>
          <a:p>
            <a:pPr algn="l"/>
            <a:r>
              <a:rPr lang="en-GB" b="1" dirty="0" smtClean="0">
                <a:solidFill>
                  <a:srgbClr val="00B050"/>
                </a:solidFill>
              </a:rPr>
              <a:t>Measuring Success – see metrics above</a:t>
            </a:r>
            <a:endParaRPr lang="en-GB" b="1" dirty="0">
              <a:solidFill>
                <a:srgbClr val="00B050"/>
              </a:solidFill>
            </a:endParaRPr>
          </a:p>
        </p:txBody>
      </p:sp>
    </p:spTree>
    <p:extLst>
      <p:ext uri="{BB962C8B-B14F-4D97-AF65-F5344CB8AC3E}">
        <p14:creationId xmlns:p14="http://schemas.microsoft.com/office/powerpoint/2010/main" val="2062850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260648"/>
            <a:ext cx="4676056" cy="1296144"/>
          </a:xfrm>
        </p:spPr>
        <p:txBody>
          <a:bodyPr>
            <a:normAutofit/>
          </a:bodyPr>
          <a:lstStyle/>
          <a:p>
            <a:r>
              <a:rPr lang="en-GB" sz="3000" b="1" dirty="0" smtClean="0"/>
              <a:t>Steering Group</a:t>
            </a:r>
            <a:br>
              <a:rPr lang="en-GB" sz="3000" b="1" dirty="0" smtClean="0"/>
            </a:br>
            <a:r>
              <a:rPr lang="en-GB" sz="3000" b="1" dirty="0" smtClean="0"/>
              <a:t>Member Responsibilities</a:t>
            </a:r>
            <a:endParaRPr lang="en-GB" sz="3000" b="1" dirty="0"/>
          </a:p>
        </p:txBody>
      </p:sp>
      <p:sp>
        <p:nvSpPr>
          <p:cNvPr id="3" name="Subtitle 2"/>
          <p:cNvSpPr>
            <a:spLocks noGrp="1"/>
          </p:cNvSpPr>
          <p:nvPr>
            <p:ph type="subTitle" idx="1"/>
          </p:nvPr>
        </p:nvSpPr>
        <p:spPr>
          <a:xfrm>
            <a:off x="755576" y="1988840"/>
            <a:ext cx="7632848" cy="4536504"/>
          </a:xfrm>
        </p:spPr>
        <p:txBody>
          <a:bodyPr>
            <a:normAutofit fontScale="32500" lnSpcReduction="20000"/>
          </a:bodyPr>
          <a:lstStyle/>
          <a:p>
            <a:pPr algn="l"/>
            <a:r>
              <a:rPr lang="en-GB" sz="3700" b="1" dirty="0" smtClean="0">
                <a:solidFill>
                  <a:schemeClr val="tx1"/>
                </a:solidFill>
              </a:rPr>
              <a:t>Chairman:</a:t>
            </a:r>
            <a:r>
              <a:rPr lang="en-GB" sz="3700" dirty="0" smtClean="0">
                <a:solidFill>
                  <a:schemeClr val="tx1"/>
                </a:solidFill>
              </a:rPr>
              <a:t> Stan Woods</a:t>
            </a:r>
          </a:p>
          <a:p>
            <a:pPr algn="l"/>
            <a:r>
              <a:rPr lang="en-GB" sz="3700" b="1" dirty="0" smtClean="0">
                <a:solidFill>
                  <a:schemeClr val="tx1"/>
                </a:solidFill>
              </a:rPr>
              <a:t>Vice Chairman: </a:t>
            </a:r>
            <a:r>
              <a:rPr lang="en-GB" sz="3700" dirty="0" smtClean="0">
                <a:solidFill>
                  <a:schemeClr val="tx1"/>
                </a:solidFill>
              </a:rPr>
              <a:t>Colette Som</a:t>
            </a:r>
          </a:p>
          <a:p>
            <a:pPr algn="l"/>
            <a:r>
              <a:rPr lang="en-GB" sz="3700" b="1" dirty="0" smtClean="0">
                <a:solidFill>
                  <a:schemeClr val="tx1"/>
                </a:solidFill>
              </a:rPr>
              <a:t>Treasurer: </a:t>
            </a:r>
            <a:r>
              <a:rPr lang="en-GB" sz="3700" dirty="0" smtClean="0">
                <a:solidFill>
                  <a:schemeClr val="tx1"/>
                </a:solidFill>
              </a:rPr>
              <a:t>David Evans</a:t>
            </a:r>
          </a:p>
          <a:p>
            <a:pPr algn="l"/>
            <a:r>
              <a:rPr lang="en-GB" sz="3700" b="1" dirty="0" smtClean="0">
                <a:solidFill>
                  <a:schemeClr val="tx1"/>
                </a:solidFill>
              </a:rPr>
              <a:t>Secretary: </a:t>
            </a:r>
            <a:r>
              <a:rPr lang="en-GB" sz="3700" dirty="0" smtClean="0">
                <a:solidFill>
                  <a:schemeClr val="tx1"/>
                </a:solidFill>
              </a:rPr>
              <a:t>Stephen Colby</a:t>
            </a:r>
          </a:p>
          <a:p>
            <a:pPr algn="l"/>
            <a:r>
              <a:rPr lang="en-GB" sz="3700" b="1" dirty="0" smtClean="0">
                <a:solidFill>
                  <a:schemeClr val="tx1"/>
                </a:solidFill>
              </a:rPr>
              <a:t>County Fairtrade Group links: </a:t>
            </a:r>
            <a:r>
              <a:rPr lang="en-GB" sz="3700" dirty="0" smtClean="0">
                <a:solidFill>
                  <a:schemeClr val="tx1"/>
                </a:solidFill>
              </a:rPr>
              <a:t>Colette Som &amp; Stan Woods </a:t>
            </a:r>
          </a:p>
          <a:p>
            <a:pPr algn="l"/>
            <a:r>
              <a:rPr lang="en-GB" sz="3700" b="1" dirty="0" smtClean="0">
                <a:solidFill>
                  <a:schemeClr val="tx1"/>
                </a:solidFill>
              </a:rPr>
              <a:t>Fairtrade Foundation links: </a:t>
            </a:r>
            <a:r>
              <a:rPr lang="en-GB" sz="3700" dirty="0" smtClean="0">
                <a:solidFill>
                  <a:schemeClr val="tx1"/>
                </a:solidFill>
              </a:rPr>
              <a:t>Colette Som &amp; Stan Woods </a:t>
            </a:r>
            <a:endParaRPr lang="en-GB" sz="3700" b="1" dirty="0" smtClean="0">
              <a:solidFill>
                <a:schemeClr val="tx1"/>
              </a:solidFill>
            </a:endParaRPr>
          </a:p>
          <a:p>
            <a:pPr algn="l"/>
            <a:r>
              <a:rPr lang="en-GB" sz="3700" b="1" dirty="0" smtClean="0">
                <a:solidFill>
                  <a:schemeClr val="tx1"/>
                </a:solidFill>
              </a:rPr>
              <a:t>Local Media: </a:t>
            </a:r>
            <a:r>
              <a:rPr lang="en-GB" sz="3700" dirty="0" smtClean="0">
                <a:solidFill>
                  <a:schemeClr val="tx1"/>
                </a:solidFill>
              </a:rPr>
              <a:t>Colette Som &amp; Stan Woods</a:t>
            </a:r>
          </a:p>
          <a:p>
            <a:pPr algn="l"/>
            <a:r>
              <a:rPr lang="en-GB" sz="3700" b="1" dirty="0" smtClean="0">
                <a:solidFill>
                  <a:schemeClr val="tx1"/>
                </a:solidFill>
              </a:rPr>
              <a:t>Town Council &amp; Education Link: </a:t>
            </a:r>
            <a:r>
              <a:rPr lang="en-GB" sz="3700" dirty="0" smtClean="0">
                <a:solidFill>
                  <a:schemeClr val="tx1"/>
                </a:solidFill>
              </a:rPr>
              <a:t>Cllr John Boaler</a:t>
            </a:r>
          </a:p>
          <a:p>
            <a:pPr algn="l"/>
            <a:r>
              <a:rPr lang="en-GB" sz="3700" b="1" dirty="0" smtClean="0">
                <a:solidFill>
                  <a:schemeClr val="tx1"/>
                </a:solidFill>
              </a:rPr>
              <a:t>Town Council &amp; Catering &amp; Retail link: </a:t>
            </a:r>
            <a:r>
              <a:rPr lang="en-GB" sz="3700" dirty="0" smtClean="0">
                <a:solidFill>
                  <a:schemeClr val="tx1"/>
                </a:solidFill>
              </a:rPr>
              <a:t>Cllr Robert Merrick</a:t>
            </a:r>
          </a:p>
          <a:p>
            <a:pPr algn="l"/>
            <a:r>
              <a:rPr lang="en-GB" sz="3700" b="1" dirty="0" smtClean="0">
                <a:solidFill>
                  <a:schemeClr val="tx1"/>
                </a:solidFill>
              </a:rPr>
              <a:t>Calne Area Board link: </a:t>
            </a:r>
            <a:r>
              <a:rPr lang="en-GB" sz="3700" dirty="0" smtClean="0">
                <a:solidFill>
                  <a:schemeClr val="tx1"/>
                </a:solidFill>
              </a:rPr>
              <a:t> No separate representation needed</a:t>
            </a:r>
          </a:p>
          <a:p>
            <a:pPr algn="l"/>
            <a:r>
              <a:rPr lang="en-GB" sz="3700" b="1" dirty="0" smtClean="0">
                <a:solidFill>
                  <a:schemeClr val="tx1"/>
                </a:solidFill>
              </a:rPr>
              <a:t>Calne Church Partnership link: </a:t>
            </a:r>
            <a:r>
              <a:rPr lang="en-GB" sz="3700" dirty="0" smtClean="0">
                <a:solidFill>
                  <a:schemeClr val="tx1"/>
                </a:solidFill>
              </a:rPr>
              <a:t>Stan Woods</a:t>
            </a:r>
          </a:p>
          <a:p>
            <a:pPr algn="l"/>
            <a:r>
              <a:rPr lang="en-GB" sz="3700" b="1" dirty="0" smtClean="0">
                <a:solidFill>
                  <a:schemeClr val="tx1"/>
                </a:solidFill>
              </a:rPr>
              <a:t>Churches links:  7 FTG members</a:t>
            </a:r>
          </a:p>
          <a:p>
            <a:pPr algn="l"/>
            <a:r>
              <a:rPr lang="en-GB" sz="3700" b="1" dirty="0" smtClean="0">
                <a:solidFill>
                  <a:schemeClr val="tx1"/>
                </a:solidFill>
              </a:rPr>
              <a:t>Retail links: </a:t>
            </a:r>
            <a:r>
              <a:rPr lang="en-GB" sz="3700" dirty="0" smtClean="0">
                <a:solidFill>
                  <a:srgbClr val="FF0000"/>
                </a:solidFill>
              </a:rPr>
              <a:t>Awaiting input from Coop Food</a:t>
            </a:r>
          </a:p>
          <a:p>
            <a:pPr algn="l"/>
            <a:r>
              <a:rPr lang="en-GB" sz="3700" b="1" dirty="0" smtClean="0">
                <a:solidFill>
                  <a:schemeClr val="tx1"/>
                </a:solidFill>
              </a:rPr>
              <a:t>School links</a:t>
            </a:r>
            <a:r>
              <a:rPr lang="en-GB" sz="3700" b="1" dirty="0">
                <a:solidFill>
                  <a:schemeClr val="tx1"/>
                </a:solidFill>
              </a:rPr>
              <a:t>: </a:t>
            </a:r>
            <a:r>
              <a:rPr lang="en-GB" sz="3700" dirty="0" smtClean="0">
                <a:solidFill>
                  <a:srgbClr val="FF0000"/>
                </a:solidFill>
              </a:rPr>
              <a:t>Need perhaps 2 teachers/sixth formers</a:t>
            </a:r>
          </a:p>
          <a:p>
            <a:pPr algn="l"/>
            <a:r>
              <a:rPr lang="en-GB" sz="3700" b="1" dirty="0" smtClean="0">
                <a:solidFill>
                  <a:schemeClr val="tx1"/>
                </a:solidFill>
              </a:rPr>
              <a:t>Other Community </a:t>
            </a:r>
            <a:r>
              <a:rPr lang="en-GB" sz="3700" b="1" dirty="0">
                <a:solidFill>
                  <a:schemeClr val="tx1"/>
                </a:solidFill>
              </a:rPr>
              <a:t>Organisation links: </a:t>
            </a:r>
            <a:r>
              <a:rPr lang="en-GB" sz="3700" dirty="0">
                <a:solidFill>
                  <a:schemeClr val="tx1"/>
                </a:solidFill>
              </a:rPr>
              <a:t>Selected according to connections</a:t>
            </a:r>
          </a:p>
          <a:p>
            <a:pPr algn="l"/>
            <a:r>
              <a:rPr lang="en-GB" sz="3700" b="1" dirty="0" smtClean="0">
                <a:solidFill>
                  <a:schemeClr val="tx1"/>
                </a:solidFill>
              </a:rPr>
              <a:t>FT Photography Support: </a:t>
            </a:r>
            <a:r>
              <a:rPr lang="en-GB" sz="3700" dirty="0">
                <a:solidFill>
                  <a:schemeClr val="tx1"/>
                </a:solidFill>
              </a:rPr>
              <a:t> </a:t>
            </a:r>
            <a:r>
              <a:rPr lang="en-GB" sz="3700" dirty="0" smtClean="0">
                <a:solidFill>
                  <a:schemeClr val="tx1"/>
                </a:solidFill>
              </a:rPr>
              <a:t>Gordon Burns</a:t>
            </a:r>
          </a:p>
          <a:p>
            <a:pPr algn="l"/>
            <a:r>
              <a:rPr lang="en-GB" sz="3700" b="1" dirty="0" smtClean="0">
                <a:solidFill>
                  <a:schemeClr val="tx1"/>
                </a:solidFill>
              </a:rPr>
              <a:t>Parishes link: </a:t>
            </a:r>
            <a:r>
              <a:rPr lang="en-GB" sz="3700" dirty="0" smtClean="0">
                <a:solidFill>
                  <a:schemeClr val="tx1"/>
                </a:solidFill>
              </a:rPr>
              <a:t>David Evans, </a:t>
            </a:r>
            <a:r>
              <a:rPr lang="en-GB" sz="3700" dirty="0" smtClean="0">
                <a:solidFill>
                  <a:srgbClr val="FF0000"/>
                </a:solidFill>
              </a:rPr>
              <a:t>one other?, </a:t>
            </a:r>
            <a:r>
              <a:rPr lang="en-GB" sz="3700" dirty="0" smtClean="0">
                <a:solidFill>
                  <a:schemeClr val="tx1"/>
                </a:solidFill>
              </a:rPr>
              <a:t>use Parish Forum/clerks to disseminate updates</a:t>
            </a:r>
          </a:p>
          <a:p>
            <a:pPr algn="l"/>
            <a:r>
              <a:rPr lang="en-GB" sz="3700" b="1" dirty="0" smtClean="0">
                <a:solidFill>
                  <a:schemeClr val="tx1"/>
                </a:solidFill>
              </a:rPr>
              <a:t>Web Site Pages: </a:t>
            </a:r>
            <a:r>
              <a:rPr lang="en-GB" sz="3700" dirty="0" smtClean="0">
                <a:solidFill>
                  <a:schemeClr val="tx1"/>
                </a:solidFill>
              </a:rPr>
              <a:t>Stan Woods</a:t>
            </a:r>
          </a:p>
          <a:p>
            <a:pPr algn="l"/>
            <a:r>
              <a:rPr lang="en-GB" sz="3700" b="1" dirty="0" smtClean="0">
                <a:solidFill>
                  <a:schemeClr val="tx1"/>
                </a:solidFill>
              </a:rPr>
              <a:t>Facebook Pages: </a:t>
            </a:r>
            <a:r>
              <a:rPr lang="en-GB" sz="3700" dirty="0" smtClean="0">
                <a:solidFill>
                  <a:schemeClr val="tx1"/>
                </a:solidFill>
              </a:rPr>
              <a:t>Colette Som</a:t>
            </a:r>
          </a:p>
          <a:p>
            <a:pPr algn="l"/>
            <a:r>
              <a:rPr lang="en-GB" sz="3700" b="1" dirty="0" smtClean="0">
                <a:solidFill>
                  <a:schemeClr val="tx1"/>
                </a:solidFill>
              </a:rPr>
              <a:t>Twitter:</a:t>
            </a:r>
            <a:r>
              <a:rPr lang="en-GB" sz="3700" dirty="0" smtClean="0">
                <a:solidFill>
                  <a:schemeClr val="tx1"/>
                </a:solidFill>
              </a:rPr>
              <a:t> Colette Som</a:t>
            </a:r>
          </a:p>
          <a:p>
            <a:pPr algn="l"/>
            <a:r>
              <a:rPr lang="en-GB" sz="3700" b="1" dirty="0" smtClean="0">
                <a:solidFill>
                  <a:schemeClr val="tx1"/>
                </a:solidFill>
              </a:rPr>
              <a:t>Event Organisation:  </a:t>
            </a:r>
            <a:r>
              <a:rPr lang="en-GB" sz="3700" dirty="0" smtClean="0">
                <a:solidFill>
                  <a:schemeClr val="tx1"/>
                </a:solidFill>
              </a:rPr>
              <a:t>Selected according to event, locality and expertise.</a:t>
            </a:r>
          </a:p>
          <a:p>
            <a:pPr algn="l"/>
            <a:endParaRPr lang="en-GB" sz="3700" dirty="0" smtClean="0">
              <a:solidFill>
                <a:schemeClr val="tx1"/>
              </a:solidFill>
            </a:endParaRPr>
          </a:p>
          <a:p>
            <a:pPr algn="l"/>
            <a:r>
              <a:rPr lang="en-GB" sz="3700" b="1" dirty="0" smtClean="0">
                <a:solidFill>
                  <a:schemeClr val="tx1"/>
                </a:solidFill>
              </a:rPr>
              <a:t>We also have 3 FT speakers and 2 </a:t>
            </a:r>
            <a:r>
              <a:rPr lang="en-GB" sz="3700" b="1" dirty="0" err="1" smtClean="0">
                <a:solidFill>
                  <a:schemeClr val="tx1"/>
                </a:solidFill>
              </a:rPr>
              <a:t>Traidcraft</a:t>
            </a:r>
            <a:r>
              <a:rPr lang="en-GB" sz="3700" b="1" dirty="0" smtClean="0">
                <a:solidFill>
                  <a:schemeClr val="tx1"/>
                </a:solidFill>
              </a:rPr>
              <a:t> Reps within the group</a:t>
            </a:r>
          </a:p>
        </p:txBody>
      </p:sp>
    </p:spTree>
    <p:extLst>
      <p:ext uri="{BB962C8B-B14F-4D97-AF65-F5344CB8AC3E}">
        <p14:creationId xmlns:p14="http://schemas.microsoft.com/office/powerpoint/2010/main" val="2103027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88640"/>
            <a:ext cx="4748064" cy="1470025"/>
          </a:xfrm>
        </p:spPr>
        <p:txBody>
          <a:bodyPr/>
          <a:lstStyle/>
          <a:p>
            <a:r>
              <a:rPr lang="en-GB" b="1" dirty="0" smtClean="0"/>
              <a:t>FTC Campaign</a:t>
            </a:r>
            <a:br>
              <a:rPr lang="en-GB" b="1" dirty="0" smtClean="0"/>
            </a:br>
            <a:r>
              <a:rPr lang="en-GB" b="1" dirty="0" smtClean="0"/>
              <a:t>Budget &amp; Finance</a:t>
            </a:r>
            <a:endParaRPr lang="en-GB" b="1" dirty="0"/>
          </a:p>
        </p:txBody>
      </p:sp>
      <p:sp>
        <p:nvSpPr>
          <p:cNvPr id="5" name="TextBox 4"/>
          <p:cNvSpPr txBox="1"/>
          <p:nvPr/>
        </p:nvSpPr>
        <p:spPr>
          <a:xfrm>
            <a:off x="323528" y="2060848"/>
            <a:ext cx="8136904" cy="4154984"/>
          </a:xfrm>
          <a:prstGeom prst="rect">
            <a:avLst/>
          </a:prstGeom>
          <a:noFill/>
        </p:spPr>
        <p:txBody>
          <a:bodyPr wrap="square" rtlCol="0">
            <a:spAutoFit/>
          </a:bodyPr>
          <a:lstStyle/>
          <a:p>
            <a:r>
              <a:rPr lang="en-GB" b="1" dirty="0" smtClean="0"/>
              <a:t>Budget typically: </a:t>
            </a:r>
          </a:p>
          <a:p>
            <a:endParaRPr lang="en-GB" b="1" dirty="0"/>
          </a:p>
          <a:p>
            <a:r>
              <a:rPr lang="en-GB" sz="2400" b="1" dirty="0" smtClean="0"/>
              <a:t>Year 1&amp;2</a:t>
            </a:r>
          </a:p>
          <a:p>
            <a:endParaRPr lang="en-GB" b="1" dirty="0" smtClean="0"/>
          </a:p>
          <a:p>
            <a:r>
              <a:rPr lang="en-GB" b="1" dirty="0" smtClean="0"/>
              <a:t>Banners, posters, supporting organisations window stickers, poster printing, other equipment/materials. (</a:t>
            </a:r>
            <a:r>
              <a:rPr lang="en-GB" b="1" dirty="0">
                <a:solidFill>
                  <a:srgbClr val="00B050"/>
                </a:solidFill>
                <a:sym typeface="Wingdings"/>
              </a:rPr>
              <a:t> </a:t>
            </a:r>
            <a:r>
              <a:rPr lang="en-GB" b="1" dirty="0" smtClean="0"/>
              <a:t>Funded)</a:t>
            </a:r>
          </a:p>
          <a:p>
            <a:endParaRPr lang="en-GB" b="1" dirty="0" smtClean="0">
              <a:solidFill>
                <a:srgbClr val="FF0000"/>
              </a:solidFill>
            </a:endParaRPr>
          </a:p>
          <a:p>
            <a:r>
              <a:rPr lang="en-GB" b="1" dirty="0" smtClean="0">
                <a:solidFill>
                  <a:srgbClr val="FF0000"/>
                </a:solidFill>
              </a:rPr>
              <a:t>Plus</a:t>
            </a:r>
            <a:r>
              <a:rPr lang="en-GB" b="1" dirty="0" smtClean="0"/>
              <a:t> Fairtrade Fortnight 2018 Expenses (</a:t>
            </a:r>
            <a:r>
              <a:rPr lang="en-GB" b="1" dirty="0">
                <a:solidFill>
                  <a:srgbClr val="00B050"/>
                </a:solidFill>
                <a:sym typeface="Wingdings"/>
              </a:rPr>
              <a:t> </a:t>
            </a:r>
            <a:r>
              <a:rPr lang="en-GB" b="1" dirty="0" smtClean="0"/>
              <a:t>Part Funded – Town Hall)</a:t>
            </a:r>
          </a:p>
          <a:p>
            <a:endParaRPr lang="en-GB" b="1" dirty="0" smtClean="0"/>
          </a:p>
          <a:p>
            <a:r>
              <a:rPr lang="en-GB" b="1" dirty="0" smtClean="0">
                <a:solidFill>
                  <a:srgbClr val="FF0000"/>
                </a:solidFill>
              </a:rPr>
              <a:t>Plus</a:t>
            </a:r>
            <a:r>
              <a:rPr lang="en-GB" b="1" dirty="0" smtClean="0"/>
              <a:t> possible school prize funding</a:t>
            </a:r>
          </a:p>
          <a:p>
            <a:endParaRPr lang="en-GB" b="1" dirty="0"/>
          </a:p>
          <a:p>
            <a:r>
              <a:rPr lang="en-GB" sz="2400" b="1" dirty="0" smtClean="0"/>
              <a:t>Year2/3  </a:t>
            </a:r>
            <a:r>
              <a:rPr lang="en-GB" sz="2400" b="1" dirty="0"/>
              <a:t>- </a:t>
            </a:r>
            <a:endParaRPr lang="en-GB" sz="2400" b="1" dirty="0" smtClean="0"/>
          </a:p>
          <a:p>
            <a:r>
              <a:rPr lang="en-GB" b="1" dirty="0" smtClean="0"/>
              <a:t>Calne </a:t>
            </a:r>
            <a:r>
              <a:rPr lang="en-GB" b="1" dirty="0"/>
              <a:t>Fairtrade </a:t>
            </a:r>
            <a:r>
              <a:rPr lang="en-GB" b="1" dirty="0" smtClean="0"/>
              <a:t>signs – need to work with “Our Place” on this</a:t>
            </a:r>
            <a:endParaRPr lang="en-GB" b="1" dirty="0"/>
          </a:p>
          <a:p>
            <a:endParaRPr lang="en-GB" b="1" dirty="0"/>
          </a:p>
        </p:txBody>
      </p:sp>
    </p:spTree>
    <p:extLst>
      <p:ext uri="{BB962C8B-B14F-4D97-AF65-F5344CB8AC3E}">
        <p14:creationId xmlns:p14="http://schemas.microsoft.com/office/powerpoint/2010/main" val="2153151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58775"/>
            <a:ext cx="4748064" cy="1470025"/>
          </a:xfrm>
        </p:spPr>
        <p:txBody>
          <a:bodyPr/>
          <a:lstStyle/>
          <a:p>
            <a:r>
              <a:rPr lang="en-GB" b="1" dirty="0" smtClean="0"/>
              <a:t>Banner Designs</a:t>
            </a:r>
            <a:endParaRPr lang="en-GB" b="1" dirty="0"/>
          </a:p>
        </p:txBody>
      </p:sp>
      <p:sp>
        <p:nvSpPr>
          <p:cNvPr id="3" name="Subtitle 2"/>
          <p:cNvSpPr>
            <a:spLocks noGrp="1"/>
          </p:cNvSpPr>
          <p:nvPr>
            <p:ph type="subTitle" idx="1"/>
          </p:nvPr>
        </p:nvSpPr>
        <p:spPr>
          <a:xfrm>
            <a:off x="1371600" y="2132856"/>
            <a:ext cx="6400800" cy="4104456"/>
          </a:xfrm>
        </p:spPr>
        <p:txBody>
          <a:bodyPr>
            <a:normAutofit/>
          </a:bodyPr>
          <a:lstStyle/>
          <a:p>
            <a:endParaRPr lang="en-GB" sz="4700" b="1" dirty="0" smtClean="0">
              <a:solidFill>
                <a:srgbClr val="FF0000"/>
              </a:solidFill>
            </a:endParaRPr>
          </a:p>
          <a:p>
            <a:r>
              <a:rPr lang="en-GB" sz="4700" b="1" dirty="0" smtClean="0">
                <a:solidFill>
                  <a:srgbClr val="FF0000"/>
                </a:solidFill>
              </a:rPr>
              <a:t>Supporting FT </a:t>
            </a:r>
          </a:p>
          <a:p>
            <a:r>
              <a:rPr lang="en-GB" sz="4700" b="1" dirty="0" err="1" smtClean="0">
                <a:solidFill>
                  <a:srgbClr val="FF0000"/>
                </a:solidFill>
              </a:rPr>
              <a:t>Roundal</a:t>
            </a:r>
            <a:endParaRPr lang="en-GB" sz="4700" b="1" dirty="0" smtClean="0">
              <a:solidFill>
                <a:srgbClr val="FF0000"/>
              </a:solidFill>
            </a:endParaRPr>
          </a:p>
          <a:p>
            <a:endParaRPr lang="en-GB" sz="4700" b="1" dirty="0" smtClean="0">
              <a:solidFill>
                <a:srgbClr val="FF0000"/>
              </a:solidFill>
            </a:endParaRPr>
          </a:p>
          <a:p>
            <a:endParaRPr lang="en-GB" b="1" dirty="0">
              <a:solidFill>
                <a:srgbClr val="FF0000"/>
              </a:solidFill>
            </a:endParaRPr>
          </a:p>
        </p:txBody>
      </p:sp>
    </p:spTree>
    <p:extLst>
      <p:ext uri="{BB962C8B-B14F-4D97-AF65-F5344CB8AC3E}">
        <p14:creationId xmlns:p14="http://schemas.microsoft.com/office/powerpoint/2010/main" val="517533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58775"/>
            <a:ext cx="4748064" cy="1470025"/>
          </a:xfrm>
        </p:spPr>
        <p:txBody>
          <a:bodyPr/>
          <a:lstStyle/>
          <a:p>
            <a:r>
              <a:rPr lang="en-GB" b="1" dirty="0" smtClean="0"/>
              <a:t>FTC AUDITS</a:t>
            </a:r>
            <a:endParaRPr lang="en-GB" b="1" dirty="0"/>
          </a:p>
        </p:txBody>
      </p:sp>
      <p:sp>
        <p:nvSpPr>
          <p:cNvPr id="3" name="Subtitle 2"/>
          <p:cNvSpPr>
            <a:spLocks noGrp="1"/>
          </p:cNvSpPr>
          <p:nvPr>
            <p:ph type="subTitle" idx="1"/>
          </p:nvPr>
        </p:nvSpPr>
        <p:spPr>
          <a:xfrm>
            <a:off x="1371600" y="2132856"/>
            <a:ext cx="6400800" cy="4104456"/>
          </a:xfrm>
        </p:spPr>
        <p:txBody>
          <a:bodyPr>
            <a:normAutofit/>
          </a:bodyPr>
          <a:lstStyle/>
          <a:p>
            <a:r>
              <a:rPr lang="en-GB" sz="4700" b="1" dirty="0" smtClean="0">
                <a:solidFill>
                  <a:srgbClr val="FF0000"/>
                </a:solidFill>
              </a:rPr>
              <a:t>Agree next targets</a:t>
            </a:r>
          </a:p>
          <a:p>
            <a:endParaRPr lang="en-GB" sz="4700" b="1" dirty="0" smtClean="0">
              <a:solidFill>
                <a:srgbClr val="FF0000"/>
              </a:solidFill>
            </a:endParaRPr>
          </a:p>
          <a:p>
            <a:r>
              <a:rPr lang="en-GB" sz="4700" b="1" dirty="0" smtClean="0">
                <a:solidFill>
                  <a:srgbClr val="FF0000"/>
                </a:solidFill>
              </a:rPr>
              <a:t>Assign to members</a:t>
            </a:r>
            <a:endParaRPr lang="en-GB" sz="2400" b="1" dirty="0" smtClean="0">
              <a:solidFill>
                <a:srgbClr val="FF0000"/>
              </a:solidFill>
            </a:endParaRPr>
          </a:p>
          <a:p>
            <a:endParaRPr lang="en-GB" b="1" dirty="0">
              <a:solidFill>
                <a:srgbClr val="FF0000"/>
              </a:solidFill>
            </a:endParaRPr>
          </a:p>
        </p:txBody>
      </p:sp>
    </p:spTree>
    <p:extLst>
      <p:ext uri="{BB962C8B-B14F-4D97-AF65-F5344CB8AC3E}">
        <p14:creationId xmlns:p14="http://schemas.microsoft.com/office/powerpoint/2010/main" val="2432240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58775"/>
            <a:ext cx="4748064" cy="1470025"/>
          </a:xfrm>
        </p:spPr>
        <p:txBody>
          <a:bodyPr/>
          <a:lstStyle/>
          <a:p>
            <a:r>
              <a:rPr lang="en-GB" b="1" dirty="0" smtClean="0"/>
              <a:t>Fairtrade Fortnight</a:t>
            </a:r>
            <a:endParaRPr lang="en-GB" b="1" dirty="0"/>
          </a:p>
        </p:txBody>
      </p:sp>
      <p:sp>
        <p:nvSpPr>
          <p:cNvPr id="3" name="Subtitle 2"/>
          <p:cNvSpPr>
            <a:spLocks noGrp="1"/>
          </p:cNvSpPr>
          <p:nvPr>
            <p:ph type="subTitle" idx="1"/>
          </p:nvPr>
        </p:nvSpPr>
        <p:spPr>
          <a:xfrm>
            <a:off x="1371600" y="2132856"/>
            <a:ext cx="6400800" cy="4104456"/>
          </a:xfrm>
        </p:spPr>
        <p:txBody>
          <a:bodyPr>
            <a:normAutofit fontScale="55000" lnSpcReduction="20000"/>
          </a:bodyPr>
          <a:lstStyle/>
          <a:p>
            <a:r>
              <a:rPr lang="en-GB" sz="4700" b="1" u="sng" dirty="0" smtClean="0">
                <a:solidFill>
                  <a:srgbClr val="FF0000"/>
                </a:solidFill>
              </a:rPr>
              <a:t>Planning for FTF Events</a:t>
            </a:r>
          </a:p>
          <a:p>
            <a:endParaRPr lang="en-GB" sz="4000" b="1" dirty="0">
              <a:solidFill>
                <a:srgbClr val="FF0000"/>
              </a:solidFill>
            </a:endParaRPr>
          </a:p>
          <a:p>
            <a:r>
              <a:rPr lang="en-GB" sz="4000" b="1" dirty="0">
                <a:solidFill>
                  <a:srgbClr val="FF0000"/>
                </a:solidFill>
              </a:rPr>
              <a:t>Lots of ideas last meeting</a:t>
            </a:r>
          </a:p>
          <a:p>
            <a:r>
              <a:rPr lang="en-GB" sz="4000" b="1" dirty="0">
                <a:solidFill>
                  <a:srgbClr val="FF0000"/>
                </a:solidFill>
              </a:rPr>
              <a:t>need to agree what can be achieved and allocate </a:t>
            </a:r>
            <a:r>
              <a:rPr lang="en-GB" sz="4000" b="1" dirty="0" smtClean="0">
                <a:solidFill>
                  <a:srgbClr val="FF0000"/>
                </a:solidFill>
              </a:rPr>
              <a:t>tasks (see minutes)</a:t>
            </a:r>
            <a:endParaRPr lang="en-GB" sz="4000" b="1" dirty="0">
              <a:solidFill>
                <a:srgbClr val="FF0000"/>
              </a:solidFill>
            </a:endParaRPr>
          </a:p>
          <a:p>
            <a:endParaRPr lang="en-GB" sz="4000" b="1" dirty="0">
              <a:solidFill>
                <a:srgbClr val="FF0000"/>
              </a:solidFill>
            </a:endParaRPr>
          </a:p>
          <a:p>
            <a:r>
              <a:rPr lang="en-GB" sz="4000" b="1" dirty="0" smtClean="0">
                <a:solidFill>
                  <a:schemeClr val="tx1"/>
                </a:solidFill>
              </a:rPr>
              <a:t>Town Hall Event Programme</a:t>
            </a:r>
          </a:p>
          <a:p>
            <a:r>
              <a:rPr lang="en-GB" sz="2600" b="1" dirty="0" smtClean="0">
                <a:solidFill>
                  <a:srgbClr val="FF0000"/>
                </a:solidFill>
              </a:rPr>
              <a:t>Review so far</a:t>
            </a:r>
          </a:p>
          <a:p>
            <a:r>
              <a:rPr lang="en-GB" sz="2600" b="1" dirty="0" smtClean="0">
                <a:solidFill>
                  <a:srgbClr val="FF0000"/>
                </a:solidFill>
              </a:rPr>
              <a:t>Assign Responsibilities</a:t>
            </a:r>
          </a:p>
          <a:p>
            <a:endParaRPr lang="en-GB" sz="2600" b="1" dirty="0" smtClean="0">
              <a:solidFill>
                <a:srgbClr val="FF0000"/>
              </a:solidFill>
            </a:endParaRPr>
          </a:p>
          <a:p>
            <a:r>
              <a:rPr lang="en-GB" sz="4000" b="1" dirty="0" smtClean="0">
                <a:solidFill>
                  <a:schemeClr val="tx1"/>
                </a:solidFill>
              </a:rPr>
              <a:t>Parishes Programme?</a:t>
            </a:r>
            <a:endParaRPr lang="en-GB" sz="4000" b="1" dirty="0">
              <a:solidFill>
                <a:schemeClr val="tx1"/>
              </a:solidFill>
            </a:endParaRPr>
          </a:p>
          <a:p>
            <a:r>
              <a:rPr lang="en-GB" sz="2400" b="1" dirty="0" smtClean="0">
                <a:solidFill>
                  <a:srgbClr val="FF0000"/>
                </a:solidFill>
              </a:rPr>
              <a:t>Who are we going to involve?</a:t>
            </a:r>
          </a:p>
          <a:p>
            <a:r>
              <a:rPr lang="en-GB" sz="2400" b="1" dirty="0" smtClean="0">
                <a:solidFill>
                  <a:srgbClr val="FF0000"/>
                </a:solidFill>
              </a:rPr>
              <a:t>Where are we going to do them?</a:t>
            </a:r>
            <a:endParaRPr lang="en-GB" sz="2400" b="1" dirty="0">
              <a:solidFill>
                <a:srgbClr val="FF0000"/>
              </a:solidFill>
            </a:endParaRPr>
          </a:p>
          <a:p>
            <a:r>
              <a:rPr lang="en-GB" sz="2400" b="1" dirty="0" smtClean="0">
                <a:solidFill>
                  <a:srgbClr val="FF0000"/>
                </a:solidFill>
              </a:rPr>
              <a:t>How much will they cost?</a:t>
            </a:r>
          </a:p>
        </p:txBody>
      </p:sp>
    </p:spTree>
    <p:extLst>
      <p:ext uri="{BB962C8B-B14F-4D97-AF65-F5344CB8AC3E}">
        <p14:creationId xmlns:p14="http://schemas.microsoft.com/office/powerpoint/2010/main" val="30229587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58775"/>
            <a:ext cx="4748064" cy="1470025"/>
          </a:xfrm>
        </p:spPr>
        <p:txBody>
          <a:bodyPr/>
          <a:lstStyle/>
          <a:p>
            <a:r>
              <a:rPr lang="en-GB" b="1" dirty="0" smtClean="0"/>
              <a:t>Fairtrade Fortnight</a:t>
            </a:r>
            <a:endParaRPr lang="en-GB" b="1"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700808"/>
            <a:ext cx="6153150" cy="50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562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88640"/>
            <a:ext cx="4964088" cy="1470025"/>
          </a:xfrm>
        </p:spPr>
        <p:txBody>
          <a:bodyPr/>
          <a:lstStyle/>
          <a:p>
            <a:r>
              <a:rPr lang="en-GB" b="1" dirty="0" smtClean="0"/>
              <a:t>Dates of Next Meetings</a:t>
            </a:r>
            <a:endParaRPr lang="en-GB" b="1" dirty="0"/>
          </a:p>
        </p:txBody>
      </p:sp>
      <p:sp>
        <p:nvSpPr>
          <p:cNvPr id="3" name="Subtitle 2"/>
          <p:cNvSpPr>
            <a:spLocks noGrp="1"/>
          </p:cNvSpPr>
          <p:nvPr>
            <p:ph type="subTitle" idx="1"/>
          </p:nvPr>
        </p:nvSpPr>
        <p:spPr>
          <a:xfrm>
            <a:off x="611560" y="2924944"/>
            <a:ext cx="7992888" cy="3312368"/>
          </a:xfrm>
        </p:spPr>
        <p:txBody>
          <a:bodyPr>
            <a:normAutofit fontScale="55000" lnSpcReduction="20000"/>
          </a:bodyPr>
          <a:lstStyle/>
          <a:p>
            <a:r>
              <a:rPr lang="en-GB" b="1" u="sng" dirty="0" smtClean="0">
                <a:solidFill>
                  <a:schemeClr val="tx1"/>
                </a:solidFill>
              </a:rPr>
              <a:t>Thursday </a:t>
            </a:r>
            <a:r>
              <a:rPr lang="en-GB" b="1" u="sng" dirty="0">
                <a:solidFill>
                  <a:schemeClr val="tx1"/>
                </a:solidFill>
              </a:rPr>
              <a:t>18th January at 4pm at The John Bentley </a:t>
            </a:r>
            <a:r>
              <a:rPr lang="en-GB" b="1" u="sng" dirty="0" smtClean="0">
                <a:solidFill>
                  <a:schemeClr val="tx1"/>
                </a:solidFill>
              </a:rPr>
              <a:t>School</a:t>
            </a:r>
            <a:r>
              <a:rPr lang="en-GB" b="1" dirty="0" smtClean="0">
                <a:solidFill>
                  <a:schemeClr val="tx1"/>
                </a:solidFill>
              </a:rPr>
              <a:t> </a:t>
            </a:r>
          </a:p>
          <a:p>
            <a:r>
              <a:rPr lang="en-GB" b="1" dirty="0" smtClean="0">
                <a:solidFill>
                  <a:schemeClr val="tx1"/>
                </a:solidFill>
              </a:rPr>
              <a:t>White </a:t>
            </a:r>
            <a:r>
              <a:rPr lang="en-GB" b="1" dirty="0">
                <a:solidFill>
                  <a:schemeClr val="tx1"/>
                </a:solidFill>
              </a:rPr>
              <a:t>Horse Way, Calne SN11 </a:t>
            </a:r>
            <a:r>
              <a:rPr lang="en-GB" b="1" dirty="0" smtClean="0">
                <a:solidFill>
                  <a:schemeClr val="tx1"/>
                </a:solidFill>
              </a:rPr>
              <a:t>8YH</a:t>
            </a:r>
          </a:p>
          <a:p>
            <a:r>
              <a:rPr lang="en-GB" b="1" dirty="0">
                <a:solidFill>
                  <a:schemeClr val="tx1"/>
                </a:solidFill>
              </a:rPr>
              <a:t/>
            </a:r>
            <a:br>
              <a:rPr lang="en-GB" b="1" dirty="0">
                <a:solidFill>
                  <a:schemeClr val="tx1"/>
                </a:solidFill>
              </a:rPr>
            </a:br>
            <a:r>
              <a:rPr lang="en-GB" dirty="0">
                <a:solidFill>
                  <a:schemeClr val="tx1"/>
                </a:solidFill>
              </a:rPr>
              <a:t>Please report to School Reception at 3.45pm to be escorted to the meeting room</a:t>
            </a:r>
            <a:r>
              <a:rPr lang="en-GB" dirty="0" smtClean="0">
                <a:solidFill>
                  <a:schemeClr val="tx1"/>
                </a:solidFill>
              </a:rPr>
              <a:t>.</a:t>
            </a:r>
          </a:p>
          <a:p>
            <a:r>
              <a:rPr lang="en-GB" dirty="0">
                <a:solidFill>
                  <a:schemeClr val="tx1"/>
                </a:solidFill>
              </a:rPr>
              <a:t/>
            </a:r>
            <a:br>
              <a:rPr lang="en-GB" dirty="0">
                <a:solidFill>
                  <a:schemeClr val="tx1"/>
                </a:solidFill>
              </a:rPr>
            </a:br>
            <a:r>
              <a:rPr lang="en-GB" dirty="0">
                <a:solidFill>
                  <a:schemeClr val="tx1"/>
                </a:solidFill>
              </a:rPr>
              <a:t>We will be updating the Calne Fairtrade Community </a:t>
            </a:r>
            <a:r>
              <a:rPr lang="en-GB" dirty="0" smtClean="0">
                <a:solidFill>
                  <a:schemeClr val="tx1"/>
                </a:solidFill>
              </a:rPr>
              <a:t>Campaign</a:t>
            </a:r>
          </a:p>
          <a:p>
            <a:r>
              <a:rPr lang="en-GB" dirty="0" smtClean="0">
                <a:solidFill>
                  <a:schemeClr val="tx1"/>
                </a:solidFill>
              </a:rPr>
              <a:t>Final </a:t>
            </a:r>
            <a:r>
              <a:rPr lang="en-GB" dirty="0">
                <a:solidFill>
                  <a:schemeClr val="tx1"/>
                </a:solidFill>
              </a:rPr>
              <a:t>arrangements for </a:t>
            </a:r>
            <a:r>
              <a:rPr lang="en-GB" b="1" dirty="0">
                <a:solidFill>
                  <a:schemeClr val="tx1"/>
                </a:solidFill>
                <a:hlinkClick r:id="rId2"/>
              </a:rPr>
              <a:t>Fairtrade Fortnight </a:t>
            </a:r>
            <a:r>
              <a:rPr lang="en-GB" b="1" dirty="0" smtClean="0">
                <a:solidFill>
                  <a:schemeClr val="tx1"/>
                </a:solidFill>
                <a:hlinkClick r:id="rId2"/>
              </a:rPr>
              <a:t>2018</a:t>
            </a:r>
            <a:r>
              <a:rPr lang="en-GB" b="1" dirty="0" smtClean="0">
                <a:solidFill>
                  <a:schemeClr val="tx1"/>
                </a:solidFill>
              </a:rPr>
              <a:t> </a:t>
            </a:r>
          </a:p>
          <a:p>
            <a:r>
              <a:rPr lang="en-GB" b="1" dirty="0" smtClean="0">
                <a:solidFill>
                  <a:schemeClr val="tx1"/>
                </a:solidFill>
              </a:rPr>
              <a:t>and hoping to recruit school member and encourage more JBS FT activity</a:t>
            </a:r>
          </a:p>
          <a:p>
            <a:endParaRPr lang="en-GB" b="1" i="1" dirty="0" smtClean="0">
              <a:solidFill>
                <a:srgbClr val="FF0000"/>
              </a:solidFill>
            </a:endParaRPr>
          </a:p>
          <a:p>
            <a:r>
              <a:rPr lang="en-GB" b="1" i="1" dirty="0" smtClean="0">
                <a:solidFill>
                  <a:srgbClr val="FF0000"/>
                </a:solidFill>
              </a:rPr>
              <a:t>Next Meeting?</a:t>
            </a:r>
          </a:p>
          <a:p>
            <a:r>
              <a:rPr lang="en-GB" b="1" i="1" dirty="0" smtClean="0">
                <a:solidFill>
                  <a:srgbClr val="FF0000"/>
                </a:solidFill>
              </a:rPr>
              <a:t>Always schedule two meetings ahead</a:t>
            </a:r>
            <a:endParaRPr lang="en-GB" b="1" i="1" dirty="0">
              <a:solidFill>
                <a:srgbClr val="FF0000"/>
              </a:solidFill>
            </a:endParaRPr>
          </a:p>
        </p:txBody>
      </p:sp>
    </p:spTree>
    <p:extLst>
      <p:ext uri="{BB962C8B-B14F-4D97-AF65-F5344CB8AC3E}">
        <p14:creationId xmlns:p14="http://schemas.microsoft.com/office/powerpoint/2010/main" val="1422162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188640"/>
            <a:ext cx="5108104" cy="1470025"/>
          </a:xfrm>
        </p:spPr>
        <p:txBody>
          <a:bodyPr/>
          <a:lstStyle/>
          <a:p>
            <a:r>
              <a:rPr lang="en-GB" b="1" dirty="0" smtClean="0"/>
              <a:t>Meeting</a:t>
            </a:r>
            <a:endParaRPr lang="en-GB" b="1" dirty="0"/>
          </a:p>
        </p:txBody>
      </p:sp>
      <p:sp>
        <p:nvSpPr>
          <p:cNvPr id="3" name="Subtitle 2"/>
          <p:cNvSpPr>
            <a:spLocks noGrp="1"/>
          </p:cNvSpPr>
          <p:nvPr>
            <p:ph type="subTitle" idx="1"/>
          </p:nvPr>
        </p:nvSpPr>
        <p:spPr>
          <a:xfrm>
            <a:off x="611560" y="2420888"/>
            <a:ext cx="7920880" cy="2592288"/>
          </a:xfrm>
        </p:spPr>
        <p:txBody>
          <a:bodyPr>
            <a:normAutofit fontScale="62500" lnSpcReduction="20000"/>
          </a:bodyPr>
          <a:lstStyle/>
          <a:p>
            <a:pPr algn="l"/>
            <a:r>
              <a:rPr lang="en-US" sz="8600" b="1" dirty="0" smtClean="0">
                <a:solidFill>
                  <a:schemeClr val="tx1"/>
                </a:solidFill>
              </a:rPr>
              <a:t>Business from last meeting</a:t>
            </a:r>
          </a:p>
          <a:p>
            <a:pPr marL="1143000" indent="-1143000" algn="l">
              <a:buFont typeface="Wingdings" panose="05000000000000000000" pitchFamily="2" charset="2"/>
              <a:buChar char="Ø"/>
            </a:pPr>
            <a:r>
              <a:rPr lang="en-US" sz="8600" dirty="0" smtClean="0">
                <a:solidFill>
                  <a:schemeClr val="tx1"/>
                </a:solidFill>
              </a:rPr>
              <a:t>Minutes</a:t>
            </a:r>
          </a:p>
          <a:p>
            <a:pPr marL="1143000" indent="-1143000" algn="l">
              <a:buFont typeface="Wingdings" panose="05000000000000000000" pitchFamily="2" charset="2"/>
              <a:buChar char="Ø"/>
            </a:pPr>
            <a:r>
              <a:rPr lang="en-US" sz="8600" dirty="0" smtClean="0">
                <a:solidFill>
                  <a:schemeClr val="tx1"/>
                </a:solidFill>
              </a:rPr>
              <a:t>Matters Arising</a:t>
            </a:r>
          </a:p>
        </p:txBody>
      </p:sp>
      <p:sp>
        <p:nvSpPr>
          <p:cNvPr id="4" name="Rectangle 3"/>
          <p:cNvSpPr/>
          <p:nvPr/>
        </p:nvSpPr>
        <p:spPr>
          <a:xfrm>
            <a:off x="683568" y="5445224"/>
            <a:ext cx="7848872" cy="1200329"/>
          </a:xfrm>
          <a:prstGeom prst="rect">
            <a:avLst/>
          </a:prstGeom>
        </p:spPr>
        <p:txBody>
          <a:bodyPr wrap="square">
            <a:spAutoFit/>
          </a:bodyPr>
          <a:lstStyle/>
          <a:p>
            <a:pPr algn="ctr"/>
            <a:r>
              <a:rPr lang="en-GB" sz="2400" b="1" u="sng" dirty="0" smtClean="0"/>
              <a:t>Second </a:t>
            </a:r>
            <a:r>
              <a:rPr lang="en-GB" sz="2400" b="1" u="sng" dirty="0"/>
              <a:t>part of the </a:t>
            </a:r>
            <a:r>
              <a:rPr lang="en-GB" sz="2400" b="1" u="sng" dirty="0" smtClean="0"/>
              <a:t>Meeting</a:t>
            </a:r>
          </a:p>
          <a:p>
            <a:pPr algn="ctr"/>
            <a:r>
              <a:rPr lang="en-GB" sz="2400" b="1" u="sng" dirty="0" smtClean="0">
                <a:solidFill>
                  <a:srgbClr val="FF0000"/>
                </a:solidFill>
              </a:rPr>
              <a:t>FTT Action Plan Updates &amp; Actions</a:t>
            </a:r>
          </a:p>
          <a:p>
            <a:pPr algn="ctr"/>
            <a:r>
              <a:rPr lang="en-GB" sz="2400" b="1" u="sng" dirty="0" smtClean="0">
                <a:solidFill>
                  <a:srgbClr val="FF0000"/>
                </a:solidFill>
              </a:rPr>
              <a:t>FTF Planning</a:t>
            </a:r>
            <a:endParaRPr lang="en-GB" sz="2400" u="sng" dirty="0">
              <a:solidFill>
                <a:srgbClr val="FF0000"/>
              </a:solidFill>
            </a:endParaRPr>
          </a:p>
        </p:txBody>
      </p:sp>
    </p:spTree>
    <p:extLst>
      <p:ext uri="{BB962C8B-B14F-4D97-AF65-F5344CB8AC3E}">
        <p14:creationId xmlns:p14="http://schemas.microsoft.com/office/powerpoint/2010/main" val="258417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88640"/>
            <a:ext cx="4820072" cy="1470025"/>
          </a:xfrm>
        </p:spPr>
        <p:txBody>
          <a:bodyPr/>
          <a:lstStyle/>
          <a:p>
            <a:r>
              <a:rPr lang="en-GB" b="1" dirty="0" smtClean="0"/>
              <a:t>Matters Arising</a:t>
            </a:r>
            <a:endParaRPr lang="en-GB" b="1" dirty="0"/>
          </a:p>
        </p:txBody>
      </p:sp>
      <p:sp>
        <p:nvSpPr>
          <p:cNvPr id="3" name="Subtitle 2"/>
          <p:cNvSpPr>
            <a:spLocks noGrp="1"/>
          </p:cNvSpPr>
          <p:nvPr>
            <p:ph type="subTitle" idx="1"/>
          </p:nvPr>
        </p:nvSpPr>
        <p:spPr>
          <a:xfrm>
            <a:off x="467544" y="2060848"/>
            <a:ext cx="8136904" cy="4392488"/>
          </a:xfrm>
        </p:spPr>
        <p:txBody>
          <a:bodyPr>
            <a:normAutofit fontScale="47500" lnSpcReduction="20000"/>
          </a:bodyPr>
          <a:lstStyle/>
          <a:p>
            <a:pPr marL="360000" indent="-360000" algn="l">
              <a:buFont typeface="Wingdings" panose="05000000000000000000" pitchFamily="2" charset="2"/>
              <a:buChar char="Ø"/>
            </a:pPr>
            <a:r>
              <a:rPr lang="en-GB" sz="4400" dirty="0" smtClean="0">
                <a:solidFill>
                  <a:schemeClr val="tx1"/>
                </a:solidFill>
              </a:rPr>
              <a:t>Letters to schools – Stan</a:t>
            </a:r>
          </a:p>
          <a:p>
            <a:pPr marL="360000" indent="-360000" algn="l">
              <a:buFont typeface="Wingdings" panose="05000000000000000000" pitchFamily="2" charset="2"/>
              <a:buChar char="Ø"/>
            </a:pPr>
            <a:r>
              <a:rPr lang="en-GB" sz="4400" dirty="0" smtClean="0">
                <a:solidFill>
                  <a:schemeClr val="tx1"/>
                </a:solidFill>
              </a:rPr>
              <a:t>CAB – wording of resolution – email sent – Stan – no definite response</a:t>
            </a:r>
          </a:p>
          <a:p>
            <a:pPr marL="360000" indent="-360000" algn="l">
              <a:buFont typeface="Wingdings" panose="05000000000000000000" pitchFamily="2" charset="2"/>
              <a:buChar char="Ø"/>
            </a:pPr>
            <a:r>
              <a:rPr lang="en-GB" sz="4400" dirty="0" smtClean="0">
                <a:solidFill>
                  <a:schemeClr val="tx1"/>
                </a:solidFill>
              </a:rPr>
              <a:t>Audit of target outlets and community organisations known to us – share out of tasks – Stan</a:t>
            </a:r>
          </a:p>
          <a:p>
            <a:pPr marL="360000" indent="-360000" algn="l">
              <a:buFont typeface="Wingdings" panose="05000000000000000000" pitchFamily="2" charset="2"/>
              <a:buChar char="Ø"/>
            </a:pPr>
            <a:r>
              <a:rPr lang="en-GB" sz="4400" dirty="0" smtClean="0">
                <a:solidFill>
                  <a:schemeClr val="tx1"/>
                </a:solidFill>
              </a:rPr>
              <a:t>Talk to Calne </a:t>
            </a:r>
            <a:r>
              <a:rPr lang="en-GB" sz="4400" dirty="0">
                <a:solidFill>
                  <a:schemeClr val="tx1"/>
                </a:solidFill>
              </a:rPr>
              <a:t>G</a:t>
            </a:r>
            <a:r>
              <a:rPr lang="en-GB" sz="4400" dirty="0" smtClean="0">
                <a:solidFill>
                  <a:schemeClr val="tx1"/>
                </a:solidFill>
              </a:rPr>
              <a:t>uides – Jenny Colby (</a:t>
            </a:r>
            <a:r>
              <a:rPr lang="en-GB" sz="4400" dirty="0">
                <a:solidFill>
                  <a:schemeClr val="tx1"/>
                </a:solidFill>
              </a:rPr>
              <a:t>S</a:t>
            </a:r>
            <a:r>
              <a:rPr lang="en-GB" sz="4400" dirty="0" smtClean="0">
                <a:solidFill>
                  <a:schemeClr val="tx1"/>
                </a:solidFill>
              </a:rPr>
              <a:t>tan gave contact info to GG – no feedback)</a:t>
            </a:r>
          </a:p>
          <a:p>
            <a:pPr marL="360000" indent="-360000" algn="l">
              <a:buFont typeface="Wingdings" panose="05000000000000000000" pitchFamily="2" charset="2"/>
              <a:buChar char="Ø"/>
            </a:pPr>
            <a:r>
              <a:rPr lang="en-GB" sz="4400" dirty="0" smtClean="0">
                <a:solidFill>
                  <a:schemeClr val="tx1"/>
                </a:solidFill>
              </a:rPr>
              <a:t>FT Fashion Show research – Penny</a:t>
            </a:r>
          </a:p>
          <a:p>
            <a:pPr marL="360000" indent="-360000" algn="l">
              <a:buFont typeface="Wingdings" panose="05000000000000000000" pitchFamily="2" charset="2"/>
              <a:buChar char="Ø"/>
            </a:pPr>
            <a:r>
              <a:rPr lang="en-GB" sz="4400" dirty="0" smtClean="0">
                <a:solidFill>
                  <a:schemeClr val="tx1"/>
                </a:solidFill>
              </a:rPr>
              <a:t>Grant </a:t>
            </a:r>
            <a:r>
              <a:rPr lang="en-GB" sz="4400" dirty="0">
                <a:solidFill>
                  <a:schemeClr val="tx1"/>
                </a:solidFill>
              </a:rPr>
              <a:t>application – Calne Area </a:t>
            </a:r>
            <a:r>
              <a:rPr lang="en-GB" sz="4400" dirty="0" smtClean="0">
                <a:solidFill>
                  <a:schemeClr val="tx1"/>
                </a:solidFill>
              </a:rPr>
              <a:t>Board-Awarded</a:t>
            </a:r>
          </a:p>
          <a:p>
            <a:pPr marL="360000" indent="-360000" algn="l">
              <a:buFont typeface="Wingdings" panose="05000000000000000000" pitchFamily="2" charset="2"/>
              <a:buChar char="Ø"/>
            </a:pPr>
            <a:r>
              <a:rPr lang="en-GB" sz="4400" dirty="0" smtClean="0">
                <a:solidFill>
                  <a:schemeClr val="tx1"/>
                </a:solidFill>
              </a:rPr>
              <a:t>Grant application-Town Hall-Awarded</a:t>
            </a:r>
          </a:p>
          <a:p>
            <a:pPr marL="360000" indent="-360000" algn="l">
              <a:buFont typeface="Wingdings" panose="05000000000000000000" pitchFamily="2" charset="2"/>
              <a:buChar char="Ø"/>
            </a:pPr>
            <a:r>
              <a:rPr lang="en-GB" sz="4400" dirty="0" smtClean="0">
                <a:solidFill>
                  <a:schemeClr val="tx1"/>
                </a:solidFill>
              </a:rPr>
              <a:t>Section 106 money for educational prizes? – John Boaler</a:t>
            </a:r>
          </a:p>
          <a:p>
            <a:pPr marL="360000" indent="-360000" algn="l">
              <a:buFont typeface="Wingdings" panose="05000000000000000000" pitchFamily="2" charset="2"/>
              <a:buChar char="Ø"/>
            </a:pPr>
            <a:r>
              <a:rPr lang="en-GB" sz="4400" dirty="0" smtClean="0">
                <a:solidFill>
                  <a:schemeClr val="tx1"/>
                </a:solidFill>
              </a:rPr>
              <a:t>Policy &amp; Procedure ( see later slide)</a:t>
            </a:r>
            <a:endParaRPr lang="en-GB" sz="4400" dirty="0">
              <a:solidFill>
                <a:schemeClr val="tx1"/>
              </a:solidFill>
            </a:endParaRPr>
          </a:p>
          <a:p>
            <a:pPr marL="360000" indent="-360000" algn="l">
              <a:buFont typeface="Wingdings" panose="05000000000000000000" pitchFamily="2" charset="2"/>
              <a:buChar char="Ø"/>
            </a:pPr>
            <a:r>
              <a:rPr lang="en-GB" sz="4400" dirty="0" smtClean="0">
                <a:solidFill>
                  <a:schemeClr val="tx1"/>
                </a:solidFill>
              </a:rPr>
              <a:t>Website updated</a:t>
            </a:r>
          </a:p>
          <a:p>
            <a:pPr algn="l"/>
            <a:endParaRPr lang="en-GB" sz="4400" b="1" i="1" dirty="0" smtClean="0">
              <a:solidFill>
                <a:schemeClr val="tx1"/>
              </a:solidFill>
            </a:endParaRPr>
          </a:p>
          <a:p>
            <a:pPr algn="l"/>
            <a:endParaRPr lang="en-GB" sz="4400" b="1" i="1" dirty="0" smtClean="0">
              <a:solidFill>
                <a:schemeClr val="tx1"/>
              </a:solidFill>
            </a:endParaRPr>
          </a:p>
          <a:p>
            <a:pPr algn="l"/>
            <a:endParaRPr lang="en-GB" sz="4400" b="1" i="1" dirty="0" smtClean="0">
              <a:solidFill>
                <a:schemeClr val="tx1"/>
              </a:solidFill>
            </a:endParaRPr>
          </a:p>
          <a:p>
            <a:pPr algn="l"/>
            <a:endParaRPr lang="en-GB" sz="4400" b="1" i="1" dirty="0" smtClean="0">
              <a:solidFill>
                <a:schemeClr val="tx1"/>
              </a:solidFill>
            </a:endParaRPr>
          </a:p>
          <a:p>
            <a:endParaRPr lang="en-GB" sz="4400" b="1" i="1" dirty="0" smtClean="0">
              <a:solidFill>
                <a:schemeClr val="tx1"/>
              </a:solidFill>
            </a:endParaRPr>
          </a:p>
          <a:p>
            <a:endParaRPr lang="en-GB" b="1" i="1" dirty="0" smtClean="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1920" y="188640"/>
            <a:ext cx="4604048" cy="1470025"/>
          </a:xfrm>
        </p:spPr>
        <p:txBody>
          <a:bodyPr/>
          <a:lstStyle/>
          <a:p>
            <a:r>
              <a:rPr lang="en-GB" b="1" dirty="0" smtClean="0"/>
              <a:t>Policy &amp; Procedures</a:t>
            </a:r>
            <a:endParaRPr lang="en-GB" b="1" dirty="0"/>
          </a:p>
        </p:txBody>
      </p:sp>
      <p:sp>
        <p:nvSpPr>
          <p:cNvPr id="3" name="Subtitle 2"/>
          <p:cNvSpPr>
            <a:spLocks noGrp="1"/>
          </p:cNvSpPr>
          <p:nvPr>
            <p:ph type="subTitle" idx="1"/>
          </p:nvPr>
        </p:nvSpPr>
        <p:spPr>
          <a:xfrm>
            <a:off x="467544" y="2780928"/>
            <a:ext cx="8136904" cy="3528392"/>
          </a:xfrm>
        </p:spPr>
        <p:txBody>
          <a:bodyPr>
            <a:normAutofit fontScale="40000" lnSpcReduction="20000"/>
          </a:bodyPr>
          <a:lstStyle/>
          <a:p>
            <a:pPr marL="360000" indent="-360000" algn="l">
              <a:buFont typeface="Wingdings" panose="05000000000000000000" pitchFamily="2" charset="2"/>
              <a:buChar char="Ø"/>
            </a:pPr>
            <a:r>
              <a:rPr lang="en-GB" sz="4400" dirty="0" smtClean="0">
                <a:solidFill>
                  <a:schemeClr val="tx1"/>
                </a:solidFill>
              </a:rPr>
              <a:t>We have </a:t>
            </a:r>
            <a:r>
              <a:rPr lang="en-GB" sz="4400" b="1" dirty="0">
                <a:solidFill>
                  <a:schemeClr val="tx1"/>
                </a:solidFill>
              </a:rPr>
              <a:t>F</a:t>
            </a:r>
            <a:r>
              <a:rPr lang="en-GB" sz="4400" b="1" dirty="0" smtClean="0">
                <a:solidFill>
                  <a:schemeClr val="tx1"/>
                </a:solidFill>
              </a:rPr>
              <a:t>inancial </a:t>
            </a:r>
            <a:r>
              <a:rPr lang="en-GB" sz="4400" b="1" dirty="0">
                <a:solidFill>
                  <a:schemeClr val="tx1"/>
                </a:solidFill>
              </a:rPr>
              <a:t>P</a:t>
            </a:r>
            <a:r>
              <a:rPr lang="en-GB" sz="4400" b="1" dirty="0" smtClean="0">
                <a:solidFill>
                  <a:schemeClr val="tx1"/>
                </a:solidFill>
              </a:rPr>
              <a:t>rocedures </a:t>
            </a:r>
            <a:r>
              <a:rPr lang="en-GB" sz="4400" dirty="0" smtClean="0">
                <a:solidFill>
                  <a:schemeClr val="tx1"/>
                </a:solidFill>
              </a:rPr>
              <a:t>embedded in our constitution</a:t>
            </a:r>
          </a:p>
          <a:p>
            <a:pPr marL="360000" indent="-360000" algn="l">
              <a:buFont typeface="Wingdings" panose="05000000000000000000" pitchFamily="2" charset="2"/>
              <a:buChar char="Ø"/>
            </a:pPr>
            <a:endParaRPr lang="en-GB" sz="4400" dirty="0">
              <a:solidFill>
                <a:schemeClr val="tx1"/>
              </a:solidFill>
            </a:endParaRPr>
          </a:p>
          <a:p>
            <a:pPr marL="360000" indent="-360000" algn="l">
              <a:buFont typeface="Wingdings" panose="05000000000000000000" pitchFamily="2" charset="2"/>
              <a:buChar char="Ø"/>
            </a:pPr>
            <a:r>
              <a:rPr lang="en-GB" sz="4400" b="1" dirty="0" smtClean="0">
                <a:solidFill>
                  <a:schemeClr val="tx1"/>
                </a:solidFill>
              </a:rPr>
              <a:t>We do not yet have:</a:t>
            </a:r>
          </a:p>
          <a:p>
            <a:pPr marL="360000" indent="-360000" algn="l">
              <a:buFont typeface="Wingdings" panose="05000000000000000000" pitchFamily="2" charset="2"/>
              <a:buChar char="Ø"/>
            </a:pPr>
            <a:endParaRPr lang="en-GB" sz="4400" dirty="0">
              <a:solidFill>
                <a:schemeClr val="tx1"/>
              </a:solidFill>
            </a:endParaRPr>
          </a:p>
          <a:p>
            <a:pPr marL="360000" indent="-360000" algn="l">
              <a:buFont typeface="Wingdings" panose="05000000000000000000" pitchFamily="2" charset="2"/>
              <a:buChar char="Ø"/>
            </a:pPr>
            <a:r>
              <a:rPr lang="en-GB" sz="4400" dirty="0" smtClean="0">
                <a:solidFill>
                  <a:schemeClr val="tx1"/>
                </a:solidFill>
              </a:rPr>
              <a:t>Health &amp; Safety Policy &amp; Procedures - Drafted</a:t>
            </a:r>
          </a:p>
          <a:p>
            <a:pPr marL="360000" indent="-360000" algn="l">
              <a:buFont typeface="Wingdings" panose="05000000000000000000" pitchFamily="2" charset="2"/>
              <a:buChar char="Ø"/>
            </a:pPr>
            <a:r>
              <a:rPr lang="en-GB" sz="4400" dirty="0" smtClean="0">
                <a:solidFill>
                  <a:schemeClr val="tx1"/>
                </a:solidFill>
              </a:rPr>
              <a:t>Child Protection/Safeguarding Policy &amp; Procedures - Drafted</a:t>
            </a:r>
          </a:p>
          <a:p>
            <a:pPr marL="360000" indent="-360000" algn="l">
              <a:buFont typeface="Wingdings" panose="05000000000000000000" pitchFamily="2" charset="2"/>
              <a:buChar char="Ø"/>
            </a:pPr>
            <a:r>
              <a:rPr lang="en-GB" sz="4400" dirty="0" smtClean="0">
                <a:solidFill>
                  <a:schemeClr val="tx1"/>
                </a:solidFill>
              </a:rPr>
              <a:t>Equal Opportunity Policy - Drafted</a:t>
            </a:r>
          </a:p>
          <a:p>
            <a:pPr marL="360000" indent="-360000" algn="l">
              <a:buFont typeface="Wingdings" panose="05000000000000000000" pitchFamily="2" charset="2"/>
              <a:buChar char="Ø"/>
            </a:pPr>
            <a:r>
              <a:rPr lang="en-GB" sz="4400" dirty="0" smtClean="0">
                <a:solidFill>
                  <a:srgbClr val="FF0000"/>
                </a:solidFill>
              </a:rPr>
              <a:t>Public Liability Policy – Not started – include in Constitution?</a:t>
            </a:r>
          </a:p>
          <a:p>
            <a:pPr marL="360000" indent="-360000" algn="l">
              <a:buFont typeface="Wingdings" panose="05000000000000000000" pitchFamily="2" charset="2"/>
              <a:buChar char="Ø"/>
            </a:pPr>
            <a:r>
              <a:rPr lang="en-GB" sz="4400" dirty="0" smtClean="0">
                <a:solidFill>
                  <a:srgbClr val="FF0000"/>
                </a:solidFill>
              </a:rPr>
              <a:t>PL and Employers Insurance – requirements for volunteers?</a:t>
            </a:r>
          </a:p>
          <a:p>
            <a:pPr marL="360000" indent="-360000" algn="l">
              <a:buFont typeface="Wingdings" panose="05000000000000000000" pitchFamily="2" charset="2"/>
              <a:buChar char="Ø"/>
            </a:pPr>
            <a:endParaRPr lang="en-GB" sz="4400" dirty="0">
              <a:solidFill>
                <a:srgbClr val="FF0000"/>
              </a:solidFill>
            </a:endParaRPr>
          </a:p>
          <a:p>
            <a:pPr algn="l"/>
            <a:r>
              <a:rPr lang="en-GB" sz="4400" dirty="0" smtClean="0">
                <a:solidFill>
                  <a:schemeClr val="tx1"/>
                </a:solidFill>
              </a:rPr>
              <a:t>These are needed to ensure we understand our obligations and to satisfy funder requirements</a:t>
            </a:r>
          </a:p>
          <a:p>
            <a:pPr marL="360000" indent="-360000" algn="l">
              <a:buFont typeface="Wingdings" panose="05000000000000000000" pitchFamily="2" charset="2"/>
              <a:buChar char="Ø"/>
            </a:pPr>
            <a:endParaRPr lang="en-GB" sz="4400" dirty="0" smtClean="0">
              <a:solidFill>
                <a:schemeClr val="tx1"/>
              </a:solidFill>
            </a:endParaRPr>
          </a:p>
          <a:p>
            <a:pPr marL="571500" indent="-571500" algn="l">
              <a:buFont typeface="Wingdings" panose="05000000000000000000" pitchFamily="2" charset="2"/>
              <a:buChar char="Ø"/>
            </a:pPr>
            <a:endParaRPr lang="en-GB" sz="4400" dirty="0" smtClean="0">
              <a:solidFill>
                <a:schemeClr val="tx1"/>
              </a:solidFill>
            </a:endParaRPr>
          </a:p>
          <a:p>
            <a:pPr marL="571500" indent="-571500" algn="l">
              <a:buFont typeface="Wingdings" panose="05000000000000000000" pitchFamily="2" charset="2"/>
              <a:buChar char="Ø"/>
            </a:pPr>
            <a:endParaRPr lang="en-GB" sz="4400" dirty="0" smtClean="0">
              <a:solidFill>
                <a:schemeClr val="tx1"/>
              </a:solidFill>
            </a:endParaRPr>
          </a:p>
          <a:p>
            <a:pPr algn="l"/>
            <a:endParaRPr lang="en-GB" sz="4400" b="1" i="1" dirty="0" smtClean="0">
              <a:solidFill>
                <a:schemeClr val="tx1"/>
              </a:solidFill>
            </a:endParaRPr>
          </a:p>
          <a:p>
            <a:pPr algn="l"/>
            <a:endParaRPr lang="en-GB" sz="4400" b="1" i="1" dirty="0" smtClean="0">
              <a:solidFill>
                <a:schemeClr val="tx1"/>
              </a:solidFill>
            </a:endParaRPr>
          </a:p>
          <a:p>
            <a:pPr algn="l"/>
            <a:endParaRPr lang="en-GB" sz="4400" b="1" i="1" dirty="0" smtClean="0">
              <a:solidFill>
                <a:schemeClr val="tx1"/>
              </a:solidFill>
            </a:endParaRPr>
          </a:p>
          <a:p>
            <a:pPr algn="l"/>
            <a:endParaRPr lang="en-GB" sz="4400" b="1" i="1" dirty="0" smtClean="0">
              <a:solidFill>
                <a:schemeClr val="tx1"/>
              </a:solidFill>
            </a:endParaRPr>
          </a:p>
          <a:p>
            <a:endParaRPr lang="en-GB" sz="4400" b="1" i="1" dirty="0" smtClean="0">
              <a:solidFill>
                <a:schemeClr val="tx1"/>
              </a:solidFill>
            </a:endParaRPr>
          </a:p>
          <a:p>
            <a:endParaRPr lang="en-GB" b="1" i="1" dirty="0" smtClean="0">
              <a:solidFill>
                <a:schemeClr val="tx1"/>
              </a:solidFill>
            </a:endParaRPr>
          </a:p>
        </p:txBody>
      </p:sp>
    </p:spTree>
    <p:extLst>
      <p:ext uri="{BB962C8B-B14F-4D97-AF65-F5344CB8AC3E}">
        <p14:creationId xmlns:p14="http://schemas.microsoft.com/office/powerpoint/2010/main" val="3148325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80728"/>
            <a:ext cx="7772400" cy="1470025"/>
          </a:xfrm>
        </p:spPr>
        <p:txBody>
          <a:bodyPr/>
          <a:lstStyle/>
          <a:p>
            <a:r>
              <a:rPr lang="en-GB" b="1" dirty="0" smtClean="0"/>
              <a:t>Fairtrade CALNE</a:t>
            </a:r>
            <a:endParaRPr lang="en-GB" b="1" dirty="0"/>
          </a:p>
        </p:txBody>
      </p:sp>
      <p:sp>
        <p:nvSpPr>
          <p:cNvPr id="3" name="Subtitle 2"/>
          <p:cNvSpPr>
            <a:spLocks noGrp="1"/>
          </p:cNvSpPr>
          <p:nvPr>
            <p:ph type="subTitle" idx="1"/>
          </p:nvPr>
        </p:nvSpPr>
        <p:spPr>
          <a:xfrm>
            <a:off x="1331640" y="3356992"/>
            <a:ext cx="6400800" cy="1752600"/>
          </a:xfrm>
        </p:spPr>
        <p:txBody>
          <a:bodyPr>
            <a:normAutofit fontScale="55000" lnSpcReduction="20000"/>
          </a:bodyPr>
          <a:lstStyle/>
          <a:p>
            <a:r>
              <a:rPr lang="en-GB" sz="4400" b="1" dirty="0" smtClean="0">
                <a:solidFill>
                  <a:schemeClr val="tx1"/>
                </a:solidFill>
              </a:rPr>
              <a:t>Action Plan 2017/18 – UPDATE November 2017</a:t>
            </a:r>
          </a:p>
          <a:p>
            <a:r>
              <a:rPr lang="en-GB" b="1" i="1" dirty="0" smtClean="0">
                <a:solidFill>
                  <a:schemeClr val="tx1"/>
                </a:solidFill>
              </a:rPr>
              <a:t>Five Goals towards a </a:t>
            </a:r>
          </a:p>
          <a:p>
            <a:r>
              <a:rPr lang="en-GB" b="1" i="1" dirty="0" smtClean="0">
                <a:solidFill>
                  <a:schemeClr val="tx1"/>
                </a:solidFill>
              </a:rPr>
              <a:t>Fairtrade</a:t>
            </a:r>
            <a:r>
              <a:rPr lang="en-GB" b="1" i="1" dirty="0">
                <a:solidFill>
                  <a:schemeClr val="tx1"/>
                </a:solidFill>
              </a:rPr>
              <a:t> </a:t>
            </a:r>
            <a:r>
              <a:rPr lang="en-GB" b="1" i="1" dirty="0" smtClean="0">
                <a:solidFill>
                  <a:schemeClr val="tx1"/>
                </a:solidFill>
              </a:rPr>
              <a:t>Town &amp; Parishes!</a:t>
            </a:r>
          </a:p>
          <a:p>
            <a:endParaRPr lang="en-GB" b="1" i="1" dirty="0">
              <a:solidFill>
                <a:schemeClr val="tx1"/>
              </a:solidFill>
            </a:endParaRPr>
          </a:p>
          <a:p>
            <a:r>
              <a:rPr lang="en-GB" sz="4500" b="1" i="1" u="sng" dirty="0" smtClean="0">
                <a:solidFill>
                  <a:schemeClr val="tx1"/>
                </a:solidFill>
              </a:rPr>
              <a:t>The Calne Fairtrade Community</a:t>
            </a:r>
            <a:endParaRPr lang="en-GB" sz="4500" b="1" i="1" u="sng" dirty="0">
              <a:solidFill>
                <a:schemeClr val="tx1"/>
              </a:solidFill>
            </a:endParaRPr>
          </a:p>
        </p:txBody>
      </p:sp>
    </p:spTree>
    <p:extLst>
      <p:ext uri="{BB962C8B-B14F-4D97-AF65-F5344CB8AC3E}">
        <p14:creationId xmlns:p14="http://schemas.microsoft.com/office/powerpoint/2010/main" val="1369660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888" y="86767"/>
            <a:ext cx="4820072" cy="1470025"/>
          </a:xfrm>
        </p:spPr>
        <p:txBody>
          <a:bodyPr/>
          <a:lstStyle/>
          <a:p>
            <a:r>
              <a:rPr lang="en-GB" b="1" dirty="0" smtClean="0"/>
              <a:t>Five Goals</a:t>
            </a:r>
            <a:endParaRPr lang="en-GB" b="1" dirty="0"/>
          </a:p>
        </p:txBody>
      </p:sp>
      <p:sp>
        <p:nvSpPr>
          <p:cNvPr id="3" name="Subtitle 2"/>
          <p:cNvSpPr>
            <a:spLocks noGrp="1"/>
          </p:cNvSpPr>
          <p:nvPr>
            <p:ph type="subTitle" idx="1"/>
          </p:nvPr>
        </p:nvSpPr>
        <p:spPr>
          <a:xfrm>
            <a:off x="539552" y="2780928"/>
            <a:ext cx="8064896" cy="3024336"/>
          </a:xfrm>
        </p:spPr>
        <p:txBody>
          <a:bodyPr>
            <a:normAutofit fontScale="70000" lnSpcReduction="20000"/>
          </a:bodyPr>
          <a:lstStyle/>
          <a:p>
            <a:pPr algn="l"/>
            <a:r>
              <a:rPr lang="en-GB" b="1" dirty="0" smtClean="0">
                <a:solidFill>
                  <a:schemeClr val="tx1"/>
                </a:solidFill>
              </a:rPr>
              <a:t>Goal 1: </a:t>
            </a:r>
            <a:r>
              <a:rPr lang="en-GB" dirty="0" smtClean="0">
                <a:solidFill>
                  <a:schemeClr val="tx1"/>
                </a:solidFill>
              </a:rPr>
              <a:t>Local </a:t>
            </a:r>
            <a:r>
              <a:rPr lang="en-GB" dirty="0">
                <a:solidFill>
                  <a:schemeClr val="tx1"/>
                </a:solidFill>
              </a:rPr>
              <a:t>C</a:t>
            </a:r>
            <a:r>
              <a:rPr lang="en-GB" dirty="0" smtClean="0">
                <a:solidFill>
                  <a:schemeClr val="tx1"/>
                </a:solidFill>
              </a:rPr>
              <a:t>ouncil </a:t>
            </a:r>
            <a:r>
              <a:rPr lang="en-GB" dirty="0">
                <a:solidFill>
                  <a:schemeClr val="tx1"/>
                </a:solidFill>
              </a:rPr>
              <a:t>S</a:t>
            </a:r>
            <a:r>
              <a:rPr lang="en-GB" dirty="0" smtClean="0">
                <a:solidFill>
                  <a:schemeClr val="tx1"/>
                </a:solidFill>
              </a:rPr>
              <a:t>upport</a:t>
            </a:r>
          </a:p>
          <a:p>
            <a:pPr algn="l"/>
            <a:r>
              <a:rPr lang="en-GB" b="1" dirty="0" smtClean="0">
                <a:solidFill>
                  <a:schemeClr val="tx1"/>
                </a:solidFill>
              </a:rPr>
              <a:t>Goal 2: </a:t>
            </a:r>
            <a:r>
              <a:rPr lang="en-GB" dirty="0" smtClean="0">
                <a:solidFill>
                  <a:schemeClr val="tx1"/>
                </a:solidFill>
              </a:rPr>
              <a:t>Fairtrade Products Available</a:t>
            </a:r>
          </a:p>
          <a:p>
            <a:pPr algn="l"/>
            <a:r>
              <a:rPr lang="en-GB" b="1" dirty="0" smtClean="0">
                <a:solidFill>
                  <a:schemeClr val="tx1"/>
                </a:solidFill>
              </a:rPr>
              <a:t>Goal 3: </a:t>
            </a:r>
            <a:r>
              <a:rPr lang="en-GB" dirty="0" smtClean="0">
                <a:solidFill>
                  <a:schemeClr val="tx1"/>
                </a:solidFill>
              </a:rPr>
              <a:t>Local Organisations support Fairtrade</a:t>
            </a:r>
          </a:p>
          <a:p>
            <a:pPr algn="l"/>
            <a:r>
              <a:rPr lang="en-GB" b="1" dirty="0" smtClean="0">
                <a:solidFill>
                  <a:schemeClr val="tx1"/>
                </a:solidFill>
              </a:rPr>
              <a:t>Goal 4: </a:t>
            </a:r>
            <a:r>
              <a:rPr lang="en-GB" dirty="0" smtClean="0">
                <a:solidFill>
                  <a:schemeClr val="tx1"/>
                </a:solidFill>
              </a:rPr>
              <a:t>Raise awareness through events &amp; media coverage</a:t>
            </a:r>
          </a:p>
          <a:p>
            <a:pPr algn="l"/>
            <a:r>
              <a:rPr lang="en-GB" b="1" dirty="0" smtClean="0">
                <a:solidFill>
                  <a:schemeClr val="tx1"/>
                </a:solidFill>
              </a:rPr>
              <a:t>Goal 5: </a:t>
            </a:r>
            <a:r>
              <a:rPr lang="en-GB" dirty="0" smtClean="0">
                <a:solidFill>
                  <a:schemeClr val="tx1"/>
                </a:solidFill>
              </a:rPr>
              <a:t>A</a:t>
            </a:r>
            <a:r>
              <a:rPr lang="en-GB" b="1" dirty="0" smtClean="0">
                <a:solidFill>
                  <a:schemeClr val="tx1"/>
                </a:solidFill>
              </a:rPr>
              <a:t> </a:t>
            </a:r>
            <a:r>
              <a:rPr lang="en-GB" dirty="0" smtClean="0">
                <a:solidFill>
                  <a:schemeClr val="tx1"/>
                </a:solidFill>
              </a:rPr>
              <a:t>Representative Steering Committee</a:t>
            </a:r>
          </a:p>
          <a:p>
            <a:pPr algn="l"/>
            <a:endParaRPr lang="en-GB" dirty="0">
              <a:solidFill>
                <a:schemeClr val="tx1"/>
              </a:solidFill>
            </a:endParaRPr>
          </a:p>
          <a:p>
            <a:pPr algn="l"/>
            <a:r>
              <a:rPr lang="en-GB" b="1" dirty="0" smtClean="0">
                <a:solidFill>
                  <a:schemeClr val="tx1"/>
                </a:solidFill>
              </a:rPr>
              <a:t>Population Basis: FTF Range 20-25K</a:t>
            </a:r>
          </a:p>
          <a:p>
            <a:pPr algn="l"/>
            <a:r>
              <a:rPr lang="en-GB" b="1" dirty="0" smtClean="0">
                <a:solidFill>
                  <a:schemeClr val="tx1"/>
                </a:solidFill>
              </a:rPr>
              <a:t>Population: </a:t>
            </a:r>
            <a:r>
              <a:rPr lang="en-GB" dirty="0" smtClean="0">
                <a:solidFill>
                  <a:schemeClr val="tx1"/>
                </a:solidFill>
              </a:rPr>
              <a:t>Town 17,274  Parishes 4979  </a:t>
            </a:r>
            <a:r>
              <a:rPr lang="en-GB" b="1" dirty="0" smtClean="0">
                <a:solidFill>
                  <a:schemeClr val="tx1"/>
                </a:solidFill>
              </a:rPr>
              <a:t>Total 22253</a:t>
            </a:r>
            <a:endParaRPr lang="en-GB" b="1" dirty="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158775"/>
            <a:ext cx="4820072" cy="1470025"/>
          </a:xfrm>
        </p:spPr>
        <p:txBody>
          <a:bodyPr/>
          <a:lstStyle/>
          <a:p>
            <a:r>
              <a:rPr lang="en-GB" b="1" dirty="0" smtClean="0"/>
              <a:t>Goal 1</a:t>
            </a:r>
            <a:endParaRPr lang="en-GB" b="1" dirty="0"/>
          </a:p>
        </p:txBody>
      </p:sp>
      <p:sp>
        <p:nvSpPr>
          <p:cNvPr id="3" name="Subtitle 2"/>
          <p:cNvSpPr>
            <a:spLocks noGrp="1"/>
          </p:cNvSpPr>
          <p:nvPr>
            <p:ph type="subTitle" idx="1"/>
          </p:nvPr>
        </p:nvSpPr>
        <p:spPr>
          <a:xfrm>
            <a:off x="539552" y="1988840"/>
            <a:ext cx="8136904" cy="4464496"/>
          </a:xfrm>
        </p:spPr>
        <p:txBody>
          <a:bodyPr>
            <a:normAutofit fontScale="47500" lnSpcReduction="20000"/>
          </a:bodyPr>
          <a:lstStyle/>
          <a:p>
            <a:pPr algn="l"/>
            <a:r>
              <a:rPr lang="en-GB" b="1" u="sng" dirty="0">
                <a:solidFill>
                  <a:schemeClr val="tx1"/>
                </a:solidFill>
              </a:rPr>
              <a:t>Local Councils pass resolutions supporting </a:t>
            </a:r>
            <a:r>
              <a:rPr lang="en-GB" b="1" u="sng" dirty="0" smtClean="0">
                <a:solidFill>
                  <a:schemeClr val="tx1"/>
                </a:solidFill>
              </a:rPr>
              <a:t>Fairtrade.</a:t>
            </a:r>
            <a:endParaRPr lang="en-GB" b="1" u="sng" dirty="0">
              <a:solidFill>
                <a:schemeClr val="tx1"/>
              </a:solidFill>
            </a:endParaRPr>
          </a:p>
          <a:p>
            <a:pPr algn="l"/>
            <a:r>
              <a:rPr lang="en-GB" i="1" dirty="0">
                <a:solidFill>
                  <a:schemeClr val="tx1"/>
                </a:solidFill>
              </a:rPr>
              <a:t>The resolution should include a commitment to serve </a:t>
            </a:r>
            <a:r>
              <a:rPr lang="en-GB" i="1" dirty="0" smtClean="0">
                <a:solidFill>
                  <a:schemeClr val="tx1"/>
                </a:solidFill>
              </a:rPr>
              <a:t>Fairtrade </a:t>
            </a:r>
            <a:r>
              <a:rPr lang="en-GB" i="1" dirty="0">
                <a:solidFill>
                  <a:schemeClr val="tx1"/>
                </a:solidFill>
              </a:rPr>
              <a:t>tea and coffee at its meetings and in its offices and canteens whenever hot drinks are served.</a:t>
            </a:r>
          </a:p>
          <a:p>
            <a:pPr algn="l"/>
            <a:r>
              <a:rPr lang="en-GB" b="1" dirty="0">
                <a:solidFill>
                  <a:srgbClr val="00B050"/>
                </a:solidFill>
                <a:sym typeface="Wingdings"/>
              </a:rPr>
              <a:t></a:t>
            </a:r>
            <a:r>
              <a:rPr lang="en-GB" dirty="0">
                <a:solidFill>
                  <a:schemeClr val="tx1"/>
                </a:solidFill>
                <a:sym typeface="Wingdings"/>
              </a:rPr>
              <a:t> </a:t>
            </a:r>
            <a:r>
              <a:rPr lang="en-GB" dirty="0">
                <a:solidFill>
                  <a:schemeClr val="tx1"/>
                </a:solidFill>
              </a:rPr>
              <a:t>Town Council makes a </a:t>
            </a:r>
            <a:r>
              <a:rPr lang="en-GB" dirty="0" smtClean="0">
                <a:solidFill>
                  <a:schemeClr val="tx1"/>
                </a:solidFill>
              </a:rPr>
              <a:t>Resolution </a:t>
            </a:r>
            <a:r>
              <a:rPr lang="en-GB" dirty="0">
                <a:solidFill>
                  <a:srgbClr val="FF0000"/>
                </a:solidFill>
              </a:rPr>
              <a:t>(not sure about FT at meetings</a:t>
            </a:r>
            <a:r>
              <a:rPr lang="en-GB" dirty="0" smtClean="0">
                <a:solidFill>
                  <a:srgbClr val="FF0000"/>
                </a:solidFill>
              </a:rPr>
              <a:t>)</a:t>
            </a:r>
            <a:endParaRPr lang="en-GB" dirty="0">
              <a:solidFill>
                <a:schemeClr val="tx1"/>
              </a:solidFill>
            </a:endParaRPr>
          </a:p>
          <a:p>
            <a:pPr algn="l"/>
            <a:r>
              <a:rPr lang="en-GB" b="1" dirty="0" smtClean="0">
                <a:solidFill>
                  <a:srgbClr val="00B050"/>
                </a:solidFill>
                <a:sym typeface="Wingdings"/>
              </a:rPr>
              <a:t></a:t>
            </a:r>
            <a:r>
              <a:rPr lang="en-GB" dirty="0" smtClean="0">
                <a:solidFill>
                  <a:schemeClr val="tx1"/>
                </a:solidFill>
              </a:rPr>
              <a:t>Area </a:t>
            </a:r>
            <a:r>
              <a:rPr lang="en-GB" dirty="0">
                <a:solidFill>
                  <a:schemeClr val="tx1"/>
                </a:solidFill>
              </a:rPr>
              <a:t>Board makes </a:t>
            </a:r>
            <a:r>
              <a:rPr lang="en-GB" dirty="0" smtClean="0">
                <a:solidFill>
                  <a:schemeClr val="tx1"/>
                </a:solidFill>
              </a:rPr>
              <a:t>a Resolution </a:t>
            </a:r>
            <a:r>
              <a:rPr lang="en-GB" dirty="0" smtClean="0">
                <a:solidFill>
                  <a:srgbClr val="FF0000"/>
                </a:solidFill>
              </a:rPr>
              <a:t>(not sure about FT at meetings)</a:t>
            </a:r>
          </a:p>
          <a:p>
            <a:pPr algn="l"/>
            <a:r>
              <a:rPr lang="en-GB" b="1" dirty="0" smtClean="0">
                <a:solidFill>
                  <a:srgbClr val="FF0000"/>
                </a:solidFill>
                <a:sym typeface="Wingdings"/>
              </a:rPr>
              <a:t>?</a:t>
            </a:r>
            <a:r>
              <a:rPr lang="en-GB" b="1" dirty="0" smtClean="0">
                <a:solidFill>
                  <a:srgbClr val="00B050"/>
                </a:solidFill>
                <a:sym typeface="Wingdings"/>
              </a:rPr>
              <a:t> </a:t>
            </a:r>
            <a:r>
              <a:rPr lang="en-GB" dirty="0" smtClean="0">
                <a:solidFill>
                  <a:schemeClr val="tx1"/>
                </a:solidFill>
              </a:rPr>
              <a:t>Parish </a:t>
            </a:r>
            <a:r>
              <a:rPr lang="en-GB" dirty="0">
                <a:solidFill>
                  <a:schemeClr val="tx1"/>
                </a:solidFill>
              </a:rPr>
              <a:t>Councils </a:t>
            </a:r>
            <a:r>
              <a:rPr lang="en-GB" dirty="0" smtClean="0">
                <a:solidFill>
                  <a:schemeClr val="tx1"/>
                </a:solidFill>
              </a:rPr>
              <a:t>make </a:t>
            </a:r>
            <a:r>
              <a:rPr lang="en-GB" dirty="0">
                <a:solidFill>
                  <a:schemeClr val="tx1"/>
                </a:solidFill>
              </a:rPr>
              <a:t>similar </a:t>
            </a:r>
            <a:r>
              <a:rPr lang="en-GB" dirty="0" smtClean="0">
                <a:solidFill>
                  <a:schemeClr val="tx1"/>
                </a:solidFill>
              </a:rPr>
              <a:t>resolutions </a:t>
            </a:r>
          </a:p>
          <a:p>
            <a:pPr marL="457200" indent="-457200" algn="l">
              <a:buFont typeface="Wingdings"/>
              <a:buChar char="ü"/>
            </a:pPr>
            <a:endParaRPr lang="en-GB" b="1" dirty="0">
              <a:solidFill>
                <a:schemeClr val="tx1"/>
              </a:solidFill>
            </a:endParaRPr>
          </a:p>
          <a:p>
            <a:pPr algn="l"/>
            <a:r>
              <a:rPr lang="en-GB" b="1" dirty="0" smtClean="0">
                <a:solidFill>
                  <a:schemeClr val="tx1"/>
                </a:solidFill>
              </a:rPr>
              <a:t>Update</a:t>
            </a:r>
          </a:p>
          <a:p>
            <a:pPr algn="l"/>
            <a:r>
              <a:rPr lang="en-GB" b="1" dirty="0">
                <a:solidFill>
                  <a:srgbClr val="00B050"/>
                </a:solidFill>
                <a:sym typeface="Wingdings"/>
              </a:rPr>
              <a:t> </a:t>
            </a:r>
            <a:r>
              <a:rPr lang="en-GB" dirty="0" smtClean="0">
                <a:solidFill>
                  <a:schemeClr val="tx1"/>
                </a:solidFill>
              </a:rPr>
              <a:t>Cherwell </a:t>
            </a:r>
            <a:r>
              <a:rPr lang="en-GB" dirty="0">
                <a:solidFill>
                  <a:schemeClr val="tx1"/>
                </a:solidFill>
              </a:rPr>
              <a:t>Parish Council </a:t>
            </a:r>
            <a:r>
              <a:rPr lang="en-GB" dirty="0" smtClean="0">
                <a:solidFill>
                  <a:schemeClr val="tx1"/>
                </a:solidFill>
              </a:rPr>
              <a:t>invite </a:t>
            </a:r>
            <a:r>
              <a:rPr lang="en-GB" dirty="0">
                <a:solidFill>
                  <a:schemeClr val="tx1"/>
                </a:solidFill>
              </a:rPr>
              <a:t>received (delayed due to death of Parish Clerk). </a:t>
            </a:r>
            <a:endParaRPr lang="en-GB" dirty="0" smtClean="0">
              <a:solidFill>
                <a:schemeClr val="tx1"/>
              </a:solidFill>
            </a:endParaRPr>
          </a:p>
          <a:p>
            <a:pPr algn="l"/>
            <a:r>
              <a:rPr lang="en-GB" dirty="0" smtClean="0">
                <a:solidFill>
                  <a:srgbClr val="FF0000"/>
                </a:solidFill>
              </a:rPr>
              <a:t>NO </a:t>
            </a:r>
            <a:r>
              <a:rPr lang="en-GB" dirty="0">
                <a:solidFill>
                  <a:srgbClr val="FF0000"/>
                </a:solidFill>
              </a:rPr>
              <a:t>Response from others since Parish Forum </a:t>
            </a:r>
            <a:r>
              <a:rPr lang="en-GB" dirty="0" smtClean="0">
                <a:solidFill>
                  <a:srgbClr val="FF0000"/>
                </a:solidFill>
              </a:rPr>
              <a:t>Meeting on 5</a:t>
            </a:r>
            <a:r>
              <a:rPr lang="en-GB" baseline="30000" dirty="0" smtClean="0">
                <a:solidFill>
                  <a:srgbClr val="FF0000"/>
                </a:solidFill>
              </a:rPr>
              <a:t>th</a:t>
            </a:r>
            <a:r>
              <a:rPr lang="en-GB" dirty="0" smtClean="0">
                <a:solidFill>
                  <a:srgbClr val="FF0000"/>
                </a:solidFill>
              </a:rPr>
              <a:t> September</a:t>
            </a:r>
            <a:endParaRPr lang="en-GB" b="1" dirty="0">
              <a:solidFill>
                <a:srgbClr val="FF0000"/>
              </a:solidFill>
            </a:endParaRPr>
          </a:p>
          <a:p>
            <a:pPr algn="l"/>
            <a:r>
              <a:rPr lang="en-GB" b="1" dirty="0" smtClean="0">
                <a:solidFill>
                  <a:schemeClr val="tx1"/>
                </a:solidFill>
              </a:rPr>
              <a:t>Tangible support from:</a:t>
            </a:r>
          </a:p>
          <a:p>
            <a:pPr algn="l"/>
            <a:r>
              <a:rPr lang="en-GB" b="1" dirty="0">
                <a:solidFill>
                  <a:srgbClr val="00B050"/>
                </a:solidFill>
                <a:sym typeface="Wingdings"/>
              </a:rPr>
              <a:t> </a:t>
            </a:r>
            <a:r>
              <a:rPr lang="en-GB" dirty="0" smtClean="0">
                <a:solidFill>
                  <a:schemeClr val="tx1"/>
                </a:solidFill>
              </a:rPr>
              <a:t>Calne Area Board: Awarded  £880.69 for mainly advertising banners/window decals.</a:t>
            </a:r>
          </a:p>
          <a:p>
            <a:pPr algn="l"/>
            <a:r>
              <a:rPr lang="en-GB" b="1" dirty="0" smtClean="0">
                <a:solidFill>
                  <a:srgbClr val="00B050"/>
                </a:solidFill>
                <a:sym typeface="Wingdings"/>
              </a:rPr>
              <a:t> </a:t>
            </a:r>
            <a:r>
              <a:rPr lang="en-GB" dirty="0" smtClean="0">
                <a:solidFill>
                  <a:schemeClr val="tx1"/>
                </a:solidFill>
              </a:rPr>
              <a:t>Calne Town Council: Awarded £280.00 Town Hall fees for FTF</a:t>
            </a:r>
            <a:endParaRPr lang="en-GB" dirty="0">
              <a:solidFill>
                <a:schemeClr val="tx1"/>
              </a:solidFill>
            </a:endParaRPr>
          </a:p>
          <a:p>
            <a:pPr algn="l"/>
            <a:endParaRPr lang="en-GB" b="1" dirty="0" smtClean="0">
              <a:solidFill>
                <a:srgbClr val="00B050"/>
              </a:solidFill>
            </a:endParaRPr>
          </a:p>
          <a:p>
            <a:pPr algn="l"/>
            <a:r>
              <a:rPr lang="en-GB" b="1" dirty="0" smtClean="0">
                <a:solidFill>
                  <a:srgbClr val="00B050"/>
                </a:solidFill>
              </a:rPr>
              <a:t>Measuring Success</a:t>
            </a:r>
          </a:p>
          <a:p>
            <a:pPr algn="l"/>
            <a:r>
              <a:rPr lang="en-GB" dirty="0" smtClean="0">
                <a:solidFill>
                  <a:schemeClr val="tx1"/>
                </a:solidFill>
              </a:rPr>
              <a:t>Need to Secure Resolutions from as many Parishes as possible</a:t>
            </a:r>
            <a:r>
              <a:rPr lang="en-GB" dirty="0">
                <a:solidFill>
                  <a:schemeClr val="tx1"/>
                </a:solidFill>
              </a:rPr>
              <a:t> </a:t>
            </a:r>
            <a:r>
              <a:rPr lang="en-GB" dirty="0" smtClean="0">
                <a:solidFill>
                  <a:schemeClr val="tx1"/>
                </a:solidFill>
              </a:rPr>
              <a:t>– </a:t>
            </a:r>
            <a:r>
              <a:rPr lang="en-GB" b="1" dirty="0" smtClean="0">
                <a:solidFill>
                  <a:schemeClr val="tx1"/>
                </a:solidFill>
              </a:rPr>
              <a:t>Action: Chase Parish Clerks</a:t>
            </a:r>
          </a:p>
          <a:p>
            <a:pPr algn="l"/>
            <a:r>
              <a:rPr lang="en-GB" dirty="0" smtClean="0">
                <a:solidFill>
                  <a:schemeClr val="tx1"/>
                </a:solidFill>
              </a:rPr>
              <a:t>Find out if Councils are serving FT tea &amp; Coffee in appropriate locations - </a:t>
            </a:r>
            <a:r>
              <a:rPr lang="en-GB" b="1" dirty="0" smtClean="0">
                <a:solidFill>
                  <a:schemeClr val="tx1"/>
                </a:solidFill>
              </a:rPr>
              <a:t>Action</a:t>
            </a:r>
            <a:r>
              <a:rPr lang="en-GB" b="1" dirty="0">
                <a:solidFill>
                  <a:schemeClr val="tx1"/>
                </a:solidFill>
              </a:rPr>
              <a:t>: Chase </a:t>
            </a:r>
            <a:r>
              <a:rPr lang="en-GB" b="1" dirty="0" smtClean="0">
                <a:solidFill>
                  <a:schemeClr val="tx1"/>
                </a:solidFill>
              </a:rPr>
              <a:t>contacts</a:t>
            </a:r>
            <a:endParaRPr lang="en-GB" b="1" dirty="0">
              <a:solidFill>
                <a:schemeClr val="tx1"/>
              </a:solidFill>
            </a:endParaRPr>
          </a:p>
          <a:p>
            <a:pPr algn="l"/>
            <a:endParaRPr lang="en-GB" dirty="0" smtClean="0">
              <a:solidFill>
                <a:schemeClr val="tx1"/>
              </a:solidFill>
            </a:endParaRPr>
          </a:p>
        </p:txBody>
      </p:sp>
    </p:spTree>
    <p:extLst>
      <p:ext uri="{BB962C8B-B14F-4D97-AF65-F5344CB8AC3E}">
        <p14:creationId xmlns:p14="http://schemas.microsoft.com/office/powerpoint/2010/main" val="3585261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896" y="158775"/>
            <a:ext cx="4820072" cy="1470025"/>
          </a:xfrm>
        </p:spPr>
        <p:txBody>
          <a:bodyPr/>
          <a:lstStyle/>
          <a:p>
            <a:r>
              <a:rPr lang="en-GB" b="1" dirty="0" smtClean="0"/>
              <a:t>Goal 2</a:t>
            </a:r>
            <a:endParaRPr lang="en-GB" b="1" dirty="0"/>
          </a:p>
        </p:txBody>
      </p:sp>
      <p:sp>
        <p:nvSpPr>
          <p:cNvPr id="3" name="Subtitle 2"/>
          <p:cNvSpPr>
            <a:spLocks noGrp="1"/>
          </p:cNvSpPr>
          <p:nvPr>
            <p:ph type="subTitle" idx="1"/>
          </p:nvPr>
        </p:nvSpPr>
        <p:spPr>
          <a:xfrm>
            <a:off x="683568" y="1772816"/>
            <a:ext cx="7848872" cy="3960440"/>
          </a:xfrm>
        </p:spPr>
        <p:txBody>
          <a:bodyPr>
            <a:normAutofit fontScale="47500" lnSpcReduction="20000"/>
          </a:bodyPr>
          <a:lstStyle/>
          <a:p>
            <a:pPr algn="l"/>
            <a:r>
              <a:rPr lang="en-GB" b="1" u="sng" dirty="0" smtClean="0">
                <a:solidFill>
                  <a:schemeClr val="tx1"/>
                </a:solidFill>
              </a:rPr>
              <a:t>Fairtrade </a:t>
            </a:r>
            <a:r>
              <a:rPr lang="en-GB" b="1" u="sng" dirty="0">
                <a:solidFill>
                  <a:schemeClr val="tx1"/>
                </a:solidFill>
              </a:rPr>
              <a:t>product ranges </a:t>
            </a:r>
            <a:r>
              <a:rPr lang="en-GB" b="1" u="sng" dirty="0" smtClean="0">
                <a:solidFill>
                  <a:schemeClr val="tx1"/>
                </a:solidFill>
              </a:rPr>
              <a:t>are readily </a:t>
            </a:r>
            <a:r>
              <a:rPr lang="en-GB" b="1" u="sng" dirty="0">
                <a:solidFill>
                  <a:schemeClr val="tx1"/>
                </a:solidFill>
              </a:rPr>
              <a:t>available in the </a:t>
            </a:r>
            <a:r>
              <a:rPr lang="en-GB" b="1" u="sng" dirty="0" smtClean="0">
                <a:solidFill>
                  <a:schemeClr val="tx1"/>
                </a:solidFill>
              </a:rPr>
              <a:t>area’s shops and </a:t>
            </a:r>
            <a:r>
              <a:rPr lang="en-GB" b="1" u="sng" dirty="0">
                <a:solidFill>
                  <a:schemeClr val="tx1"/>
                </a:solidFill>
              </a:rPr>
              <a:t>retail </a:t>
            </a:r>
            <a:r>
              <a:rPr lang="en-GB" b="1" u="sng" dirty="0" smtClean="0">
                <a:solidFill>
                  <a:schemeClr val="tx1"/>
                </a:solidFill>
              </a:rPr>
              <a:t>outlets</a:t>
            </a:r>
            <a:r>
              <a:rPr lang="en-GB" b="1" dirty="0" smtClean="0">
                <a:solidFill>
                  <a:schemeClr val="tx1"/>
                </a:solidFill>
              </a:rPr>
              <a:t>:</a:t>
            </a:r>
            <a:r>
              <a:rPr lang="en-GB" dirty="0">
                <a:solidFill>
                  <a:schemeClr val="tx1"/>
                </a:solidFill>
              </a:rPr>
              <a:t>		</a:t>
            </a:r>
          </a:p>
          <a:p>
            <a:pPr algn="l"/>
            <a:r>
              <a:rPr lang="en-GB" b="1" dirty="0" smtClean="0">
                <a:solidFill>
                  <a:schemeClr val="tx1"/>
                </a:solidFill>
              </a:rPr>
              <a:t>Town Retail </a:t>
            </a:r>
            <a:r>
              <a:rPr lang="en-GB" b="1" dirty="0">
                <a:solidFill>
                  <a:schemeClr val="tx1"/>
                </a:solidFill>
              </a:rPr>
              <a:t>Outlets</a:t>
            </a:r>
            <a:r>
              <a:rPr lang="en-GB" dirty="0">
                <a:solidFill>
                  <a:schemeClr val="tx1"/>
                </a:solidFill>
              </a:rPr>
              <a:t>	</a:t>
            </a:r>
            <a:r>
              <a:rPr lang="en-GB" dirty="0" smtClean="0">
                <a:solidFill>
                  <a:schemeClr val="tx1"/>
                </a:solidFill>
              </a:rPr>
              <a:t> 	Minimum Target: Products </a:t>
            </a:r>
            <a:r>
              <a:rPr lang="en-GB" b="1" dirty="0" smtClean="0">
                <a:solidFill>
                  <a:schemeClr val="tx1"/>
                </a:solidFill>
              </a:rPr>
              <a:t>4</a:t>
            </a:r>
            <a:r>
              <a:rPr lang="en-GB" dirty="0" smtClean="0">
                <a:solidFill>
                  <a:schemeClr val="tx1"/>
                </a:solidFill>
              </a:rPr>
              <a:t> Outlets </a:t>
            </a:r>
            <a:r>
              <a:rPr lang="en-GB" b="1" dirty="0" smtClean="0">
                <a:solidFill>
                  <a:schemeClr val="tx1"/>
                </a:solidFill>
              </a:rPr>
              <a:t>5</a:t>
            </a:r>
            <a:endParaRPr lang="en-GB" b="1" dirty="0">
              <a:solidFill>
                <a:schemeClr val="tx1"/>
              </a:solidFill>
            </a:endParaRPr>
          </a:p>
          <a:p>
            <a:pPr algn="l"/>
            <a:r>
              <a:rPr lang="en-GB" b="1" dirty="0" smtClean="0">
                <a:solidFill>
                  <a:schemeClr val="tx1"/>
                </a:solidFill>
              </a:rPr>
              <a:t>Town Catering </a:t>
            </a:r>
            <a:r>
              <a:rPr lang="en-GB" b="1" dirty="0">
                <a:solidFill>
                  <a:schemeClr val="tx1"/>
                </a:solidFill>
              </a:rPr>
              <a:t>Outlets</a:t>
            </a:r>
            <a:r>
              <a:rPr lang="en-GB" dirty="0">
                <a:solidFill>
                  <a:schemeClr val="tx1"/>
                </a:solidFill>
              </a:rPr>
              <a:t>	</a:t>
            </a:r>
            <a:r>
              <a:rPr lang="en-GB" dirty="0" smtClean="0">
                <a:solidFill>
                  <a:schemeClr val="tx1"/>
                </a:solidFill>
              </a:rPr>
              <a:t> 	Minimum Target: Products </a:t>
            </a:r>
            <a:r>
              <a:rPr lang="en-GB" b="1" dirty="0" smtClean="0">
                <a:solidFill>
                  <a:schemeClr val="tx1"/>
                </a:solidFill>
              </a:rPr>
              <a:t>2</a:t>
            </a:r>
            <a:r>
              <a:rPr lang="en-GB" dirty="0" smtClean="0">
                <a:solidFill>
                  <a:schemeClr val="tx1"/>
                </a:solidFill>
              </a:rPr>
              <a:t> Outlets </a:t>
            </a:r>
            <a:r>
              <a:rPr lang="en-GB" b="1" dirty="0" smtClean="0">
                <a:solidFill>
                  <a:schemeClr val="tx1"/>
                </a:solidFill>
              </a:rPr>
              <a:t>3</a:t>
            </a:r>
          </a:p>
          <a:p>
            <a:pPr algn="l"/>
            <a:r>
              <a:rPr lang="en-GB" b="1" dirty="0" smtClean="0">
                <a:solidFill>
                  <a:srgbClr val="FF0000"/>
                </a:solidFill>
              </a:rPr>
              <a:t>Parish Retail Outlets</a:t>
            </a:r>
            <a:r>
              <a:rPr lang="en-GB" dirty="0" smtClean="0">
                <a:solidFill>
                  <a:srgbClr val="FF0000"/>
                </a:solidFill>
              </a:rPr>
              <a:t>	 	Minimum Target: Products </a:t>
            </a:r>
            <a:r>
              <a:rPr lang="en-GB" b="1" dirty="0" smtClean="0">
                <a:solidFill>
                  <a:srgbClr val="FF0000"/>
                </a:solidFill>
              </a:rPr>
              <a:t>?</a:t>
            </a:r>
            <a:r>
              <a:rPr lang="en-GB" dirty="0" smtClean="0">
                <a:solidFill>
                  <a:srgbClr val="FF0000"/>
                </a:solidFill>
              </a:rPr>
              <a:t> Outlets </a:t>
            </a:r>
            <a:r>
              <a:rPr lang="en-GB" b="1" dirty="0" smtClean="0">
                <a:solidFill>
                  <a:srgbClr val="FF0000"/>
                </a:solidFill>
              </a:rPr>
              <a:t>? (Take FTF advice)</a:t>
            </a:r>
          </a:p>
          <a:p>
            <a:pPr algn="l"/>
            <a:r>
              <a:rPr lang="en-GB" b="1" dirty="0" smtClean="0">
                <a:solidFill>
                  <a:srgbClr val="FF0000"/>
                </a:solidFill>
              </a:rPr>
              <a:t>Parish Catering Outlets</a:t>
            </a:r>
            <a:r>
              <a:rPr lang="en-GB" dirty="0" smtClean="0">
                <a:solidFill>
                  <a:srgbClr val="FF0000"/>
                </a:solidFill>
              </a:rPr>
              <a:t>	 	Minimum Target: Products </a:t>
            </a:r>
            <a:r>
              <a:rPr lang="en-GB" b="1" dirty="0" smtClean="0">
                <a:solidFill>
                  <a:srgbClr val="FF0000"/>
                </a:solidFill>
              </a:rPr>
              <a:t>? </a:t>
            </a:r>
            <a:r>
              <a:rPr lang="en-GB" dirty="0" smtClean="0">
                <a:solidFill>
                  <a:srgbClr val="FF0000"/>
                </a:solidFill>
              </a:rPr>
              <a:t>Outlets </a:t>
            </a:r>
            <a:r>
              <a:rPr lang="en-GB" b="1" dirty="0" smtClean="0">
                <a:solidFill>
                  <a:srgbClr val="FF0000"/>
                </a:solidFill>
              </a:rPr>
              <a:t>?</a:t>
            </a:r>
            <a:r>
              <a:rPr lang="en-GB" b="1" dirty="0">
                <a:solidFill>
                  <a:srgbClr val="FF0000"/>
                </a:solidFill>
              </a:rPr>
              <a:t> (Take FTF advice</a:t>
            </a:r>
            <a:r>
              <a:rPr lang="en-GB" b="1" dirty="0" smtClean="0">
                <a:solidFill>
                  <a:srgbClr val="FF0000"/>
                </a:solidFill>
              </a:rPr>
              <a:t>)</a:t>
            </a:r>
            <a:endParaRPr lang="en-GB" b="1" dirty="0" smtClean="0">
              <a:solidFill>
                <a:schemeClr val="tx1"/>
              </a:solidFill>
            </a:endParaRPr>
          </a:p>
          <a:p>
            <a:endParaRPr lang="en-GB" b="1" dirty="0">
              <a:solidFill>
                <a:schemeClr val="tx1"/>
              </a:solidFill>
            </a:endParaRPr>
          </a:p>
          <a:p>
            <a:pPr algn="l"/>
            <a:r>
              <a:rPr lang="en-GB" b="1" dirty="0" smtClean="0">
                <a:solidFill>
                  <a:schemeClr val="tx1"/>
                </a:solidFill>
              </a:rPr>
              <a:t>Update:</a:t>
            </a:r>
          </a:p>
          <a:p>
            <a:pPr algn="l"/>
            <a:r>
              <a:rPr lang="en-GB" sz="2900" dirty="0" smtClean="0">
                <a:solidFill>
                  <a:schemeClr val="tx1"/>
                </a:solidFill>
              </a:rPr>
              <a:t>Audited: “Divine on the Green” Café – Personal visit – Catering 1/Products &gt;2</a:t>
            </a:r>
          </a:p>
          <a:p>
            <a:pPr algn="l"/>
            <a:r>
              <a:rPr lang="en-GB" sz="2900" dirty="0">
                <a:solidFill>
                  <a:schemeClr val="tx1"/>
                </a:solidFill>
              </a:rPr>
              <a:t>Audited: Coop Food - Inventory extract – Coop Fairtrade items (awaiting </a:t>
            </a:r>
            <a:r>
              <a:rPr lang="en-GB" sz="2900" dirty="0" smtClean="0">
                <a:solidFill>
                  <a:schemeClr val="tx1"/>
                </a:solidFill>
              </a:rPr>
              <a:t>Branded </a:t>
            </a:r>
            <a:r>
              <a:rPr lang="en-GB" sz="2900" dirty="0">
                <a:solidFill>
                  <a:schemeClr val="tx1"/>
                </a:solidFill>
              </a:rPr>
              <a:t>items) – R1/Products&gt;4</a:t>
            </a:r>
          </a:p>
          <a:p>
            <a:pPr algn="l"/>
            <a:r>
              <a:rPr lang="en-GB" sz="2900" dirty="0" smtClean="0">
                <a:solidFill>
                  <a:schemeClr val="tx1"/>
                </a:solidFill>
              </a:rPr>
              <a:t>Audi</a:t>
            </a:r>
            <a:r>
              <a:rPr lang="en-GB" dirty="0" smtClean="0">
                <a:solidFill>
                  <a:schemeClr val="tx1"/>
                </a:solidFill>
              </a:rPr>
              <a:t>ted: Sainsbury’s – </a:t>
            </a:r>
            <a:r>
              <a:rPr lang="en-GB" dirty="0">
                <a:solidFill>
                  <a:schemeClr val="tx1"/>
                </a:solidFill>
              </a:rPr>
              <a:t>I</a:t>
            </a:r>
            <a:r>
              <a:rPr lang="en-GB" dirty="0" smtClean="0">
                <a:solidFill>
                  <a:schemeClr val="tx1"/>
                </a:solidFill>
              </a:rPr>
              <a:t>nventory extract – Fairtrade &amp; Fairly Traded </a:t>
            </a:r>
            <a:r>
              <a:rPr lang="en-GB" dirty="0">
                <a:solidFill>
                  <a:schemeClr val="tx1"/>
                </a:solidFill>
              </a:rPr>
              <a:t>items - </a:t>
            </a:r>
            <a:r>
              <a:rPr lang="en-GB" dirty="0" smtClean="0">
                <a:solidFill>
                  <a:schemeClr val="tx1"/>
                </a:solidFill>
              </a:rPr>
              <a:t>R2/Products&gt;4</a:t>
            </a:r>
          </a:p>
          <a:p>
            <a:pPr algn="l"/>
            <a:endParaRPr lang="en-GB" dirty="0" smtClean="0">
              <a:solidFill>
                <a:schemeClr val="tx1"/>
              </a:solidFill>
            </a:endParaRPr>
          </a:p>
          <a:p>
            <a:pPr algn="l"/>
            <a:r>
              <a:rPr lang="en-GB" b="1" dirty="0" smtClean="0">
                <a:solidFill>
                  <a:srgbClr val="00B050"/>
                </a:solidFill>
              </a:rPr>
              <a:t>Measuring Success</a:t>
            </a:r>
          </a:p>
          <a:p>
            <a:pPr algn="l"/>
            <a:r>
              <a:rPr lang="en-GB" dirty="0">
                <a:solidFill>
                  <a:schemeClr val="tx1"/>
                </a:solidFill>
              </a:rPr>
              <a:t>C</a:t>
            </a:r>
            <a:r>
              <a:rPr lang="en-GB" dirty="0" smtClean="0">
                <a:solidFill>
                  <a:schemeClr val="tx1"/>
                </a:solidFill>
              </a:rPr>
              <a:t>ontinue Audits</a:t>
            </a:r>
            <a:r>
              <a:rPr lang="en-GB" dirty="0">
                <a:solidFill>
                  <a:schemeClr val="tx1"/>
                </a:solidFill>
              </a:rPr>
              <a:t> </a:t>
            </a:r>
            <a:r>
              <a:rPr lang="en-GB" dirty="0" smtClean="0">
                <a:solidFill>
                  <a:schemeClr val="tx1"/>
                </a:solidFill>
              </a:rPr>
              <a:t>– </a:t>
            </a:r>
            <a:r>
              <a:rPr lang="en-GB" b="1" dirty="0" smtClean="0">
                <a:solidFill>
                  <a:schemeClr val="tx1"/>
                </a:solidFill>
              </a:rPr>
              <a:t>Lets discuss the list!</a:t>
            </a:r>
            <a:endParaRPr lang="en-GB" dirty="0"/>
          </a:p>
          <a:p>
            <a:pPr algn="l"/>
            <a:endParaRPr lang="en-GB" b="1" dirty="0">
              <a:solidFill>
                <a:schemeClr val="tx1"/>
              </a:solidFill>
            </a:endParaRPr>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7904" y="188640"/>
            <a:ext cx="4748064" cy="1470025"/>
          </a:xfrm>
        </p:spPr>
        <p:txBody>
          <a:bodyPr/>
          <a:lstStyle/>
          <a:p>
            <a:r>
              <a:rPr lang="en-GB" b="1" dirty="0" smtClean="0"/>
              <a:t>Goal 3</a:t>
            </a:r>
            <a:endParaRPr lang="en-GB" b="1" dirty="0"/>
          </a:p>
        </p:txBody>
      </p:sp>
      <p:sp>
        <p:nvSpPr>
          <p:cNvPr id="3" name="Subtitle 2"/>
          <p:cNvSpPr>
            <a:spLocks noGrp="1"/>
          </p:cNvSpPr>
          <p:nvPr>
            <p:ph type="subTitle" idx="1"/>
          </p:nvPr>
        </p:nvSpPr>
        <p:spPr>
          <a:xfrm>
            <a:off x="539552" y="1772816"/>
            <a:ext cx="8208912" cy="4608512"/>
          </a:xfrm>
        </p:spPr>
        <p:txBody>
          <a:bodyPr>
            <a:normAutofit fontScale="32500" lnSpcReduction="20000"/>
          </a:bodyPr>
          <a:lstStyle/>
          <a:p>
            <a:pPr algn="l"/>
            <a:r>
              <a:rPr lang="en-GB" b="1" u="sng" dirty="0">
                <a:solidFill>
                  <a:schemeClr val="tx1"/>
                </a:solidFill>
              </a:rPr>
              <a:t>Fairtrade* products are used by an appropriate number of local work </a:t>
            </a:r>
            <a:r>
              <a:rPr lang="en-GB" b="1" u="sng" dirty="0" smtClean="0">
                <a:solidFill>
                  <a:schemeClr val="tx1"/>
                </a:solidFill>
              </a:rPr>
              <a:t>places</a:t>
            </a:r>
            <a:r>
              <a:rPr lang="en-GB" b="1" dirty="0" smtClean="0">
                <a:solidFill>
                  <a:schemeClr val="tx1"/>
                </a:solidFill>
              </a:rPr>
              <a:t>: </a:t>
            </a:r>
          </a:p>
          <a:p>
            <a:pPr algn="l"/>
            <a:r>
              <a:rPr lang="en-GB" b="1" dirty="0">
                <a:solidFill>
                  <a:schemeClr val="tx1"/>
                </a:solidFill>
              </a:rPr>
              <a:t>(</a:t>
            </a:r>
            <a:r>
              <a:rPr lang="en-GB" dirty="0" smtClean="0">
                <a:solidFill>
                  <a:schemeClr val="tx1"/>
                </a:solidFill>
              </a:rPr>
              <a:t>Offices</a:t>
            </a:r>
            <a:r>
              <a:rPr lang="en-GB" dirty="0">
                <a:solidFill>
                  <a:schemeClr val="tx1"/>
                </a:solidFill>
              </a:rPr>
              <a:t>, shops, B&amp;Bs, Hotels (residents only) etc</a:t>
            </a:r>
            <a:r>
              <a:rPr lang="en-GB" dirty="0" smtClean="0">
                <a:solidFill>
                  <a:schemeClr val="tx1"/>
                </a:solidFill>
              </a:rPr>
              <a:t>.)</a:t>
            </a:r>
            <a:r>
              <a:rPr lang="en-GB" dirty="0">
                <a:solidFill>
                  <a:schemeClr val="tx1"/>
                </a:solidFill>
              </a:rPr>
              <a:t>					</a:t>
            </a:r>
            <a:endParaRPr lang="en-GB" dirty="0" smtClean="0">
              <a:solidFill>
                <a:schemeClr val="tx1"/>
              </a:solidFill>
            </a:endParaRPr>
          </a:p>
          <a:p>
            <a:pPr algn="l"/>
            <a:r>
              <a:rPr lang="en-GB" dirty="0" smtClean="0">
                <a:solidFill>
                  <a:schemeClr val="tx1"/>
                </a:solidFill>
              </a:rPr>
              <a:t>Church </a:t>
            </a:r>
            <a:r>
              <a:rPr lang="en-GB" dirty="0">
                <a:solidFill>
                  <a:schemeClr val="tx1"/>
                </a:solidFill>
              </a:rPr>
              <a:t>faith communities - Target 50</a:t>
            </a:r>
            <a:r>
              <a:rPr lang="en-GB" dirty="0" smtClean="0">
                <a:solidFill>
                  <a:schemeClr val="tx1"/>
                </a:solidFill>
              </a:rPr>
              <a:t>%).</a:t>
            </a:r>
            <a:r>
              <a:rPr lang="en-GB" dirty="0">
                <a:solidFill>
                  <a:schemeClr val="tx1"/>
                </a:solidFill>
              </a:rPr>
              <a:t>	</a:t>
            </a:r>
            <a:r>
              <a:rPr lang="en-GB" b="1" dirty="0" smtClean="0">
                <a:solidFill>
                  <a:schemeClr val="tx1"/>
                </a:solidFill>
              </a:rPr>
              <a:t>8 </a:t>
            </a:r>
            <a:r>
              <a:rPr lang="en-GB" b="1" dirty="0" smtClean="0">
                <a:solidFill>
                  <a:srgbClr val="FF0000"/>
                </a:solidFill>
              </a:rPr>
              <a:t>(target)</a:t>
            </a:r>
            <a:r>
              <a:rPr lang="en-GB" b="1" dirty="0">
                <a:solidFill>
                  <a:schemeClr val="tx1"/>
                </a:solidFill>
              </a:rPr>
              <a:t>	of	15	53%</a:t>
            </a:r>
          </a:p>
          <a:p>
            <a:pPr algn="l"/>
            <a:r>
              <a:rPr lang="en-GB" dirty="0" smtClean="0">
                <a:solidFill>
                  <a:schemeClr val="tx1"/>
                </a:solidFill>
              </a:rPr>
              <a:t>Other </a:t>
            </a:r>
            <a:r>
              <a:rPr lang="en-GB" dirty="0">
                <a:solidFill>
                  <a:schemeClr val="tx1"/>
                </a:solidFill>
              </a:rPr>
              <a:t>faith communities - Representative %age).	</a:t>
            </a:r>
            <a:r>
              <a:rPr lang="en-GB" b="1" dirty="0" smtClean="0">
                <a:solidFill>
                  <a:schemeClr val="tx1"/>
                </a:solidFill>
              </a:rPr>
              <a:t>0</a:t>
            </a:r>
            <a:r>
              <a:rPr lang="en-GB" b="1" dirty="0">
                <a:solidFill>
                  <a:schemeClr val="tx1"/>
                </a:solidFill>
              </a:rPr>
              <a:t>	of	0	NA</a:t>
            </a:r>
          </a:p>
          <a:p>
            <a:pPr algn="l"/>
            <a:r>
              <a:rPr lang="en-GB" dirty="0" smtClean="0">
                <a:solidFill>
                  <a:schemeClr val="tx1"/>
                </a:solidFill>
              </a:rPr>
              <a:t>Primary </a:t>
            </a:r>
            <a:r>
              <a:rPr lang="en-GB" dirty="0">
                <a:solidFill>
                  <a:schemeClr val="tx1"/>
                </a:solidFill>
              </a:rPr>
              <a:t>schools </a:t>
            </a:r>
            <a:r>
              <a:rPr lang="en-GB" dirty="0" smtClean="0">
                <a:solidFill>
                  <a:schemeClr val="tx1"/>
                </a:solidFill>
              </a:rPr>
              <a:t>- </a:t>
            </a:r>
            <a:r>
              <a:rPr lang="en-GB" dirty="0">
                <a:solidFill>
                  <a:schemeClr val="tx1"/>
                </a:solidFill>
              </a:rPr>
              <a:t>calculate the proportion </a:t>
            </a:r>
            <a:r>
              <a:rPr lang="en-GB" dirty="0" smtClean="0">
                <a:solidFill>
                  <a:schemeClr val="tx1"/>
                </a:solidFill>
              </a:rPr>
              <a:t>of which </a:t>
            </a:r>
            <a:r>
              <a:rPr lang="en-GB" dirty="0">
                <a:solidFill>
                  <a:schemeClr val="tx1"/>
                </a:solidFill>
              </a:rPr>
              <a:t>are supporting Fairtrade.		</a:t>
            </a:r>
            <a:endParaRPr lang="en-GB" dirty="0" smtClean="0">
              <a:solidFill>
                <a:schemeClr val="tx1"/>
              </a:solidFill>
            </a:endParaRPr>
          </a:p>
          <a:p>
            <a:pPr algn="l"/>
            <a:r>
              <a:rPr lang="en-GB" b="1" dirty="0" smtClean="0">
                <a:solidFill>
                  <a:srgbClr val="FF0000"/>
                </a:solidFill>
              </a:rPr>
              <a:t>0?</a:t>
            </a:r>
            <a:r>
              <a:rPr lang="en-GB" b="1" dirty="0">
                <a:solidFill>
                  <a:srgbClr val="FF0000"/>
                </a:solidFill>
              </a:rPr>
              <a:t>	of	10	0%</a:t>
            </a:r>
          </a:p>
          <a:p>
            <a:pPr algn="l"/>
            <a:r>
              <a:rPr lang="en-GB" dirty="0" smtClean="0">
                <a:solidFill>
                  <a:schemeClr val="tx1"/>
                </a:solidFill>
              </a:rPr>
              <a:t>Secondary </a:t>
            </a:r>
            <a:r>
              <a:rPr lang="en-GB" dirty="0">
                <a:solidFill>
                  <a:schemeClr val="tx1"/>
                </a:solidFill>
              </a:rPr>
              <a:t>schools </a:t>
            </a:r>
            <a:r>
              <a:rPr lang="en-GB" dirty="0" smtClean="0">
                <a:solidFill>
                  <a:schemeClr val="tx1"/>
                </a:solidFill>
              </a:rPr>
              <a:t>- </a:t>
            </a:r>
            <a:r>
              <a:rPr lang="en-GB" dirty="0">
                <a:solidFill>
                  <a:schemeClr val="tx1"/>
                </a:solidFill>
              </a:rPr>
              <a:t>calculate the proportion of which are supporting Fairtrade.	</a:t>
            </a:r>
            <a:endParaRPr lang="en-GB" dirty="0" smtClean="0">
              <a:solidFill>
                <a:schemeClr val="tx1"/>
              </a:solidFill>
            </a:endParaRPr>
          </a:p>
          <a:p>
            <a:pPr algn="l"/>
            <a:r>
              <a:rPr lang="en-GB" b="1" dirty="0">
                <a:solidFill>
                  <a:schemeClr val="accent6">
                    <a:lumMod val="50000"/>
                  </a:schemeClr>
                </a:solidFill>
              </a:rPr>
              <a:t>1</a:t>
            </a:r>
            <a:r>
              <a:rPr lang="en-GB" dirty="0">
                <a:solidFill>
                  <a:schemeClr val="accent6">
                    <a:lumMod val="50000"/>
                  </a:schemeClr>
                </a:solidFill>
              </a:rPr>
              <a:t>	</a:t>
            </a:r>
            <a:r>
              <a:rPr lang="en-GB" dirty="0" smtClean="0">
                <a:solidFill>
                  <a:schemeClr val="accent6">
                    <a:lumMod val="50000"/>
                  </a:schemeClr>
                </a:solidFill>
              </a:rPr>
              <a:t>of</a:t>
            </a:r>
            <a:r>
              <a:rPr lang="en-GB" dirty="0">
                <a:solidFill>
                  <a:schemeClr val="accent6">
                    <a:lumMod val="50000"/>
                  </a:schemeClr>
                </a:solidFill>
              </a:rPr>
              <a:t>	</a:t>
            </a:r>
            <a:r>
              <a:rPr lang="en-GB" dirty="0" smtClean="0">
                <a:solidFill>
                  <a:schemeClr val="accent6">
                    <a:lumMod val="50000"/>
                  </a:schemeClr>
                </a:solidFill>
              </a:rPr>
              <a:t>3</a:t>
            </a:r>
            <a:r>
              <a:rPr lang="en-GB" dirty="0">
                <a:solidFill>
                  <a:schemeClr val="accent6">
                    <a:lumMod val="50000"/>
                  </a:schemeClr>
                </a:solidFill>
              </a:rPr>
              <a:t>	</a:t>
            </a:r>
            <a:r>
              <a:rPr lang="en-GB" dirty="0" smtClean="0">
                <a:solidFill>
                  <a:schemeClr val="accent6">
                    <a:lumMod val="50000"/>
                  </a:schemeClr>
                </a:solidFill>
              </a:rPr>
              <a:t>33% (including The </a:t>
            </a:r>
            <a:r>
              <a:rPr lang="en-GB" dirty="0" err="1" smtClean="0">
                <a:solidFill>
                  <a:schemeClr val="accent6">
                    <a:lumMod val="50000"/>
                  </a:schemeClr>
                </a:solidFill>
              </a:rPr>
              <a:t>Springfields</a:t>
            </a:r>
            <a:r>
              <a:rPr lang="en-GB" dirty="0" smtClean="0">
                <a:solidFill>
                  <a:schemeClr val="accent6">
                    <a:lumMod val="50000"/>
                  </a:schemeClr>
                </a:solidFill>
              </a:rPr>
              <a:t> Academy)</a:t>
            </a:r>
            <a:endParaRPr lang="en-GB" dirty="0">
              <a:solidFill>
                <a:schemeClr val="accent6">
                  <a:lumMod val="50000"/>
                </a:schemeClr>
              </a:solidFill>
            </a:endParaRPr>
          </a:p>
          <a:p>
            <a:pPr algn="l"/>
            <a:r>
              <a:rPr lang="en-GB" dirty="0" smtClean="0">
                <a:solidFill>
                  <a:schemeClr val="tx1"/>
                </a:solidFill>
              </a:rPr>
              <a:t>Other Community organisations</a:t>
            </a:r>
            <a:r>
              <a:rPr lang="en-GB" dirty="0">
                <a:solidFill>
                  <a:schemeClr val="tx1"/>
                </a:solidFill>
              </a:rPr>
              <a:t>	T&amp;C	</a:t>
            </a:r>
            <a:endParaRPr lang="en-GB" dirty="0" smtClean="0">
              <a:solidFill>
                <a:schemeClr val="tx1"/>
              </a:solidFill>
            </a:endParaRPr>
          </a:p>
          <a:p>
            <a:pPr algn="l"/>
            <a:r>
              <a:rPr lang="en-GB" dirty="0" smtClean="0">
                <a:solidFill>
                  <a:srgbClr val="FF0000"/>
                </a:solidFill>
              </a:rPr>
              <a:t>0</a:t>
            </a:r>
            <a:r>
              <a:rPr lang="en-GB" dirty="0">
                <a:solidFill>
                  <a:srgbClr val="FF0000"/>
                </a:solidFill>
              </a:rPr>
              <a:t>	of	0</a:t>
            </a:r>
            <a:r>
              <a:rPr lang="en-GB" dirty="0">
                <a:solidFill>
                  <a:schemeClr val="tx1"/>
                </a:solidFill>
              </a:rPr>
              <a:t>	</a:t>
            </a:r>
            <a:endParaRPr lang="en-GB" dirty="0" smtClean="0">
              <a:solidFill>
                <a:schemeClr val="tx1"/>
              </a:solidFill>
            </a:endParaRPr>
          </a:p>
          <a:p>
            <a:pPr algn="l"/>
            <a:endParaRPr lang="en-GB" b="1" dirty="0" smtClean="0">
              <a:solidFill>
                <a:srgbClr val="00B050"/>
              </a:solidFill>
            </a:endParaRPr>
          </a:p>
          <a:p>
            <a:pPr algn="l"/>
            <a:r>
              <a:rPr lang="en-GB" b="1" dirty="0" smtClean="0">
                <a:solidFill>
                  <a:schemeClr val="tx1"/>
                </a:solidFill>
              </a:rPr>
              <a:t>Update</a:t>
            </a:r>
            <a:endParaRPr lang="en-GB" dirty="0">
              <a:solidFill>
                <a:schemeClr val="tx1"/>
              </a:solidFill>
            </a:endParaRPr>
          </a:p>
          <a:p>
            <a:pPr algn="l"/>
            <a:r>
              <a:rPr lang="en-GB" dirty="0">
                <a:solidFill>
                  <a:schemeClr val="tx1"/>
                </a:solidFill>
              </a:rPr>
              <a:t>Audited: St </a:t>
            </a:r>
            <a:r>
              <a:rPr lang="en-GB" dirty="0" err="1">
                <a:solidFill>
                  <a:schemeClr val="tx1"/>
                </a:solidFill>
              </a:rPr>
              <a:t>Laurance</a:t>
            </a:r>
            <a:r>
              <a:rPr lang="en-GB" dirty="0">
                <a:solidFill>
                  <a:schemeClr val="tx1"/>
                </a:solidFill>
              </a:rPr>
              <a:t> Church </a:t>
            </a:r>
            <a:r>
              <a:rPr lang="en-GB" dirty="0" err="1">
                <a:solidFill>
                  <a:schemeClr val="tx1"/>
                </a:solidFill>
              </a:rPr>
              <a:t>Hilmarton</a:t>
            </a:r>
            <a:r>
              <a:rPr lang="en-GB" dirty="0">
                <a:solidFill>
                  <a:schemeClr val="tx1"/>
                </a:solidFill>
              </a:rPr>
              <a:t> – Detailed Email exchanges - Church 1</a:t>
            </a:r>
          </a:p>
          <a:p>
            <a:pPr algn="l"/>
            <a:r>
              <a:rPr lang="en-GB" dirty="0" smtClean="0">
                <a:solidFill>
                  <a:schemeClr val="tx1"/>
                </a:solidFill>
              </a:rPr>
              <a:t>Audited</a:t>
            </a:r>
            <a:r>
              <a:rPr lang="en-GB" dirty="0">
                <a:solidFill>
                  <a:schemeClr val="tx1"/>
                </a:solidFill>
              </a:rPr>
              <a:t>: Calne Baptist Church – Personal member visit (FT Resolution, FT Tea &amp; Coffee, </a:t>
            </a:r>
            <a:r>
              <a:rPr lang="en-GB" dirty="0" err="1">
                <a:solidFill>
                  <a:schemeClr val="tx1"/>
                </a:solidFill>
              </a:rPr>
              <a:t>Traidcraft</a:t>
            </a:r>
            <a:r>
              <a:rPr lang="en-GB" dirty="0">
                <a:solidFill>
                  <a:schemeClr val="tx1"/>
                </a:solidFill>
              </a:rPr>
              <a:t>) – Church 2</a:t>
            </a:r>
          </a:p>
          <a:p>
            <a:pPr algn="l"/>
            <a:r>
              <a:rPr lang="en-GB" dirty="0">
                <a:solidFill>
                  <a:schemeClr val="tx1"/>
                </a:solidFill>
              </a:rPr>
              <a:t>Audited: Calne Launderette – Long association of FT support through regular </a:t>
            </a:r>
            <a:r>
              <a:rPr lang="en-GB" dirty="0" err="1">
                <a:solidFill>
                  <a:schemeClr val="tx1"/>
                </a:solidFill>
              </a:rPr>
              <a:t>Traidcraft</a:t>
            </a:r>
            <a:r>
              <a:rPr lang="en-GB" dirty="0">
                <a:solidFill>
                  <a:schemeClr val="tx1"/>
                </a:solidFill>
              </a:rPr>
              <a:t> Mornings – Business </a:t>
            </a:r>
            <a:r>
              <a:rPr lang="en-GB" dirty="0" smtClean="0">
                <a:solidFill>
                  <a:schemeClr val="tx1"/>
                </a:solidFill>
              </a:rPr>
              <a:t>1</a:t>
            </a:r>
          </a:p>
          <a:p>
            <a:pPr algn="l"/>
            <a:r>
              <a:rPr lang="en-GB" dirty="0" smtClean="0">
                <a:solidFill>
                  <a:schemeClr val="tx1"/>
                </a:solidFill>
              </a:rPr>
              <a:t>Audited ongoing: JBS –  School1</a:t>
            </a:r>
          </a:p>
          <a:p>
            <a:pPr algn="l"/>
            <a:r>
              <a:rPr lang="en-GB" dirty="0" smtClean="0">
                <a:solidFill>
                  <a:schemeClr val="tx1"/>
                </a:solidFill>
              </a:rPr>
              <a:t>Followed up on JBS FT Day – Artwork displayed in JBS foyer during Calne Arts week, two articles in November Town Guide, all artwork on FT website, some to be included in banners.  Next CFTG meeting at JBS (January)</a:t>
            </a:r>
          </a:p>
          <a:p>
            <a:pPr algn="l"/>
            <a:r>
              <a:rPr lang="en-GB" dirty="0" smtClean="0">
                <a:solidFill>
                  <a:schemeClr val="tx1"/>
                </a:solidFill>
              </a:rPr>
              <a:t>Written </a:t>
            </a:r>
            <a:r>
              <a:rPr lang="en-GB" dirty="0">
                <a:solidFill>
                  <a:schemeClr val="tx1"/>
                </a:solidFill>
              </a:rPr>
              <a:t>to </a:t>
            </a:r>
            <a:r>
              <a:rPr lang="en-GB" dirty="0" smtClean="0">
                <a:solidFill>
                  <a:schemeClr val="tx1"/>
                </a:solidFill>
              </a:rPr>
              <a:t>all Primary Schools– suggested </a:t>
            </a:r>
            <a:r>
              <a:rPr lang="en-GB" dirty="0">
                <a:solidFill>
                  <a:schemeClr val="tx1"/>
                </a:solidFill>
              </a:rPr>
              <a:t>school </a:t>
            </a:r>
            <a:r>
              <a:rPr lang="en-GB" dirty="0" smtClean="0">
                <a:solidFill>
                  <a:schemeClr val="tx1"/>
                </a:solidFill>
              </a:rPr>
              <a:t>FT self audits </a:t>
            </a:r>
            <a:r>
              <a:rPr lang="en-GB" dirty="0" err="1" smtClean="0">
                <a:solidFill>
                  <a:schemeClr val="tx1"/>
                </a:solidFill>
              </a:rPr>
              <a:t>etc</a:t>
            </a:r>
            <a:r>
              <a:rPr lang="en-GB" dirty="0" smtClean="0">
                <a:solidFill>
                  <a:schemeClr val="tx1"/>
                </a:solidFill>
              </a:rPr>
              <a:t>, </a:t>
            </a:r>
            <a:r>
              <a:rPr lang="en-GB" dirty="0" err="1" smtClean="0">
                <a:solidFill>
                  <a:schemeClr val="tx1"/>
                </a:solidFill>
              </a:rPr>
              <a:t>etc</a:t>
            </a:r>
            <a:endParaRPr lang="en-GB" dirty="0">
              <a:solidFill>
                <a:schemeClr val="tx1"/>
              </a:solidFill>
            </a:endParaRPr>
          </a:p>
          <a:p>
            <a:pPr algn="l"/>
            <a:r>
              <a:rPr lang="en-GB" dirty="0" smtClean="0">
                <a:solidFill>
                  <a:schemeClr val="tx1"/>
                </a:solidFill>
              </a:rPr>
              <a:t>Requested CPA churches to provide FT information</a:t>
            </a:r>
          </a:p>
          <a:p>
            <a:pPr algn="l"/>
            <a:r>
              <a:rPr lang="en-GB" dirty="0">
                <a:solidFill>
                  <a:schemeClr val="tx1"/>
                </a:solidFill>
              </a:rPr>
              <a:t>Presentation </a:t>
            </a:r>
            <a:r>
              <a:rPr lang="en-GB" dirty="0" smtClean="0">
                <a:solidFill>
                  <a:schemeClr val="tx1"/>
                </a:solidFill>
              </a:rPr>
              <a:t>with </a:t>
            </a:r>
            <a:r>
              <a:rPr lang="en-GB" dirty="0">
                <a:solidFill>
                  <a:schemeClr val="tx1"/>
                </a:solidFill>
              </a:rPr>
              <a:t>Calne Rotary – Thursday 21</a:t>
            </a:r>
            <a:r>
              <a:rPr lang="en-GB" baseline="30000" dirty="0">
                <a:solidFill>
                  <a:schemeClr val="tx1"/>
                </a:solidFill>
              </a:rPr>
              <a:t>st</a:t>
            </a:r>
            <a:r>
              <a:rPr lang="en-GB" dirty="0">
                <a:solidFill>
                  <a:schemeClr val="tx1"/>
                </a:solidFill>
              </a:rPr>
              <a:t> </a:t>
            </a:r>
            <a:r>
              <a:rPr lang="en-GB" dirty="0" smtClean="0">
                <a:solidFill>
                  <a:schemeClr val="tx1"/>
                </a:solidFill>
              </a:rPr>
              <a:t>September well received – no definite FT action yet</a:t>
            </a:r>
          </a:p>
          <a:p>
            <a:pPr algn="l"/>
            <a:r>
              <a:rPr lang="en-GB" dirty="0" smtClean="0">
                <a:solidFill>
                  <a:schemeClr val="tx1"/>
                </a:solidFill>
              </a:rPr>
              <a:t>Calne Choral Barber Shop group will sing at FTF event – FT involvement</a:t>
            </a:r>
            <a:endParaRPr lang="en-GB" dirty="0">
              <a:solidFill>
                <a:schemeClr val="tx1"/>
              </a:solidFill>
            </a:endParaRPr>
          </a:p>
          <a:p>
            <a:pPr algn="l"/>
            <a:endParaRPr lang="en-GB" b="1" dirty="0" smtClean="0">
              <a:solidFill>
                <a:schemeClr val="tx1"/>
              </a:solidFill>
            </a:endParaRPr>
          </a:p>
          <a:p>
            <a:pPr algn="l"/>
            <a:r>
              <a:rPr lang="en-GB" b="1" dirty="0" smtClean="0">
                <a:solidFill>
                  <a:srgbClr val="00B050"/>
                </a:solidFill>
              </a:rPr>
              <a:t>Measuring Success</a:t>
            </a:r>
          </a:p>
          <a:p>
            <a:pPr marL="457200" indent="-457200" algn="l">
              <a:buFont typeface="Wingdings" panose="05000000000000000000" pitchFamily="2" charset="2"/>
              <a:buChar char="Ø"/>
            </a:pPr>
            <a:r>
              <a:rPr lang="en-GB" dirty="0" smtClean="0">
                <a:solidFill>
                  <a:schemeClr val="tx1"/>
                </a:solidFill>
              </a:rPr>
              <a:t>Write to St. Mary’s School and Springfield Academy</a:t>
            </a:r>
          </a:p>
          <a:p>
            <a:pPr marL="457200" indent="-457200" algn="l">
              <a:buFont typeface="Wingdings" panose="05000000000000000000" pitchFamily="2" charset="2"/>
              <a:buChar char="Ø"/>
            </a:pPr>
            <a:r>
              <a:rPr lang="en-GB" dirty="0" smtClean="0">
                <a:solidFill>
                  <a:schemeClr val="tx1"/>
                </a:solidFill>
              </a:rPr>
              <a:t>Chase churches and Audit those we are associated with.</a:t>
            </a:r>
          </a:p>
          <a:p>
            <a:pPr marL="457200" indent="-457200" algn="l">
              <a:buFont typeface="Wingdings" panose="05000000000000000000" pitchFamily="2" charset="2"/>
              <a:buChar char="Ø"/>
            </a:pPr>
            <a:r>
              <a:rPr lang="en-GB" dirty="0" smtClean="0">
                <a:solidFill>
                  <a:schemeClr val="tx1"/>
                </a:solidFill>
              </a:rPr>
              <a:t>Write all other churches requesting FT information</a:t>
            </a:r>
          </a:p>
          <a:p>
            <a:pPr marL="457200" indent="-457200" algn="l">
              <a:buFont typeface="Wingdings" panose="05000000000000000000" pitchFamily="2" charset="2"/>
              <a:buChar char="Ø"/>
            </a:pPr>
            <a:r>
              <a:rPr lang="en-GB" dirty="0" smtClean="0">
                <a:solidFill>
                  <a:schemeClr val="tx1"/>
                </a:solidFill>
              </a:rPr>
              <a:t>Follow up on </a:t>
            </a:r>
            <a:r>
              <a:rPr lang="en-GB" dirty="0">
                <a:solidFill>
                  <a:schemeClr val="tx1"/>
                </a:solidFill>
              </a:rPr>
              <a:t>J</a:t>
            </a:r>
            <a:r>
              <a:rPr lang="en-GB" dirty="0" smtClean="0">
                <a:solidFill>
                  <a:schemeClr val="tx1"/>
                </a:solidFill>
              </a:rPr>
              <a:t>ohn Bentley Meeting – check if intend to do FT audit</a:t>
            </a:r>
          </a:p>
          <a:p>
            <a:pPr marL="457200" indent="-457200" algn="l">
              <a:buFont typeface="Wingdings" panose="05000000000000000000" pitchFamily="2" charset="2"/>
              <a:buChar char="Ø"/>
            </a:pPr>
            <a:r>
              <a:rPr lang="en-GB" dirty="0" smtClean="0">
                <a:solidFill>
                  <a:schemeClr val="tx1"/>
                </a:solidFill>
              </a:rPr>
              <a:t>Follow up on School letters in December</a:t>
            </a:r>
          </a:p>
          <a:p>
            <a:pPr marL="457200" indent="-457200" algn="l">
              <a:buFont typeface="Wingdings" panose="05000000000000000000" pitchFamily="2" charset="2"/>
              <a:buChar char="Ø"/>
            </a:pPr>
            <a:r>
              <a:rPr lang="en-GB" dirty="0" smtClean="0">
                <a:solidFill>
                  <a:schemeClr val="tx1"/>
                </a:solidFill>
              </a:rPr>
              <a:t>Follow up on Rotary</a:t>
            </a:r>
            <a:endParaRPr lang="en-GB" dirty="0">
              <a:solidFill>
                <a:schemeClr val="tx1"/>
              </a:solidFill>
            </a:endParaRPr>
          </a:p>
        </p:txBody>
      </p:sp>
    </p:spTree>
    <p:extLst>
      <p:ext uri="{BB962C8B-B14F-4D97-AF65-F5344CB8AC3E}">
        <p14:creationId xmlns:p14="http://schemas.microsoft.com/office/powerpoint/2010/main" val="3625978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1047</Words>
  <Application>Microsoft Office PowerPoint</Application>
  <PresentationFormat>On-screen Show (4:3)</PresentationFormat>
  <Paragraphs>228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Meeting</vt:lpstr>
      <vt:lpstr>Matters Arising</vt:lpstr>
      <vt:lpstr>Policy &amp; Procedures</vt:lpstr>
      <vt:lpstr>Fairtrade CALNE</vt:lpstr>
      <vt:lpstr>Five Goals</vt:lpstr>
      <vt:lpstr>Goal 1</vt:lpstr>
      <vt:lpstr>Goal 2</vt:lpstr>
      <vt:lpstr>Goal 3</vt:lpstr>
      <vt:lpstr>Goal 4</vt:lpstr>
      <vt:lpstr>Goal 5</vt:lpstr>
      <vt:lpstr>Steering Group Member Responsibilities</vt:lpstr>
      <vt:lpstr>FTC Campaign Budget &amp; Finance</vt:lpstr>
      <vt:lpstr>Banner Designs</vt:lpstr>
      <vt:lpstr>FTC AUDITS</vt:lpstr>
      <vt:lpstr>Fairtrade Fortnight</vt:lpstr>
      <vt:lpstr>Fairtrade Fortnight</vt:lpstr>
      <vt:lpstr>Dates of Next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Woods</dc:creator>
  <cp:lastModifiedBy>Stan Woods</cp:lastModifiedBy>
  <cp:revision>96</cp:revision>
  <dcterms:created xsi:type="dcterms:W3CDTF">2017-07-13T13:45:32Z</dcterms:created>
  <dcterms:modified xsi:type="dcterms:W3CDTF">2017-11-17T10:57:48Z</dcterms:modified>
</cp:coreProperties>
</file>