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79" r:id="rId4"/>
    <p:sldId id="283" r:id="rId5"/>
    <p:sldId id="282" r:id="rId6"/>
    <p:sldId id="285" r:id="rId7"/>
    <p:sldId id="287" r:id="rId8"/>
    <p:sldId id="295" r:id="rId9"/>
    <p:sldId id="293" r:id="rId10"/>
    <p:sldId id="290" r:id="rId11"/>
    <p:sldId id="291" r:id="rId12"/>
    <p:sldId id="294" r:id="rId13"/>
    <p:sldId id="296" r:id="rId14"/>
    <p:sldId id="288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7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91344"/>
            <a:ext cx="2736304" cy="11434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51216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429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05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99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2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2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7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35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06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7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41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2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60DF7-FE63-478F-A938-822091A29F9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14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af.org.uk/" TargetMode="External"/><Relationship Id="rId2" Type="http://schemas.openxmlformats.org/officeDocument/2006/relationships/hyperlink" Target="http://www.calnefairtrade.org.uk/age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280920" cy="4968552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</a:rPr>
              <a:t>Welcome to </a:t>
            </a:r>
          </a:p>
          <a:p>
            <a:r>
              <a:rPr lang="en-GB" sz="4800" b="1" dirty="0" smtClean="0">
                <a:solidFill>
                  <a:schemeClr val="bg1"/>
                </a:solidFill>
              </a:rPr>
              <a:t>Calne Community Area </a:t>
            </a:r>
          </a:p>
          <a:p>
            <a:r>
              <a:rPr lang="en-GB" sz="9600" b="1" dirty="0" smtClean="0">
                <a:solidFill>
                  <a:srgbClr val="00B0F0"/>
                </a:solidFill>
              </a:rPr>
              <a:t>Fairtrade Group</a:t>
            </a:r>
          </a:p>
          <a:p>
            <a:r>
              <a:rPr lang="en-GB" sz="2800" b="1" dirty="0" smtClean="0">
                <a:solidFill>
                  <a:srgbClr val="00B0F0"/>
                </a:solidFill>
              </a:rPr>
              <a:t>Thurs</a:t>
            </a:r>
            <a:r>
              <a:rPr lang="en-GB" sz="2800" b="1" dirty="0" smtClean="0">
                <a:solidFill>
                  <a:srgbClr val="00B0F0"/>
                </a:solidFill>
              </a:rPr>
              <a:t>day </a:t>
            </a:r>
            <a:r>
              <a:rPr lang="en-GB" sz="2800" b="1" dirty="0" smtClean="0">
                <a:solidFill>
                  <a:srgbClr val="00B0F0"/>
                </a:solidFill>
              </a:rPr>
              <a:t>20</a:t>
            </a:r>
            <a:r>
              <a:rPr lang="en-GB" sz="2800" b="1" baseline="30000" dirty="0" smtClean="0">
                <a:solidFill>
                  <a:srgbClr val="00B0F0"/>
                </a:solidFill>
              </a:rPr>
              <a:t>th </a:t>
            </a:r>
            <a:r>
              <a:rPr lang="en-GB" sz="2800" b="1" dirty="0" smtClean="0">
                <a:solidFill>
                  <a:srgbClr val="00B0F0"/>
                </a:solidFill>
              </a:rPr>
              <a:t> September 2018 </a:t>
            </a:r>
            <a:r>
              <a:rPr lang="en-GB" sz="2800" b="1" dirty="0">
                <a:solidFill>
                  <a:srgbClr val="00B0F0"/>
                </a:solidFill>
              </a:rPr>
              <a:t>4</a:t>
            </a:r>
            <a:r>
              <a:rPr lang="en-GB" sz="2800" b="1" dirty="0" smtClean="0">
                <a:solidFill>
                  <a:srgbClr val="00B0F0"/>
                </a:solidFill>
              </a:rPr>
              <a:t>pm</a:t>
            </a:r>
          </a:p>
          <a:p>
            <a:r>
              <a:rPr lang="en-GB" sz="3600" b="1" dirty="0" smtClean="0">
                <a:solidFill>
                  <a:schemeClr val="bg1"/>
                </a:solidFill>
              </a:rPr>
              <a:t>Calne Baptist Church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692696"/>
            <a:ext cx="3528392" cy="533921"/>
          </a:xfrm>
        </p:spPr>
        <p:txBody>
          <a:bodyPr>
            <a:normAutofit fontScale="90000"/>
          </a:bodyPr>
          <a:lstStyle/>
          <a:p>
            <a:r>
              <a:rPr lang="en-GB" b="1" i="1" dirty="0"/>
              <a:t>“A Gambian 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Experience”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20354"/>
            <a:ext cx="6984776" cy="509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8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692696"/>
            <a:ext cx="3528392" cy="533921"/>
          </a:xfrm>
        </p:spPr>
        <p:txBody>
          <a:bodyPr>
            <a:normAutofit fontScale="90000"/>
          </a:bodyPr>
          <a:lstStyle/>
          <a:p>
            <a:r>
              <a:rPr lang="en-GB" b="1" i="1" dirty="0"/>
              <a:t>“A Gambian 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Experience”</a:t>
            </a:r>
            <a:endParaRPr lang="en-GB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628" y="1700808"/>
            <a:ext cx="6397724" cy="500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8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692696"/>
            <a:ext cx="3528392" cy="533921"/>
          </a:xfrm>
        </p:spPr>
        <p:txBody>
          <a:bodyPr>
            <a:normAutofit fontScale="90000"/>
          </a:bodyPr>
          <a:lstStyle/>
          <a:p>
            <a:r>
              <a:rPr lang="en-GB" b="1" i="1" dirty="0"/>
              <a:t>“A Gambian 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Experience”</a:t>
            </a:r>
            <a:endParaRPr lang="en-GB" b="1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136904" cy="439248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b="1" i="1" dirty="0" smtClean="0">
                <a:solidFill>
                  <a:schemeClr val="tx1"/>
                </a:solidFill>
              </a:rPr>
              <a:t>Help at the events…</a:t>
            </a:r>
          </a:p>
          <a:p>
            <a:pPr algn="l"/>
            <a:endParaRPr lang="en-GB" b="1" i="1" dirty="0" smtClean="0">
              <a:solidFill>
                <a:schemeClr val="tx1"/>
              </a:solidFill>
            </a:endParaRPr>
          </a:p>
          <a:p>
            <a:pPr algn="l"/>
            <a:r>
              <a:rPr lang="en-GB" b="1" i="1" dirty="0" smtClean="0">
                <a:solidFill>
                  <a:schemeClr val="tx1"/>
                </a:solidFill>
              </a:rPr>
              <a:t>Wed Evening… 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welcome to guests, </a:t>
            </a:r>
            <a:r>
              <a:rPr lang="en-GB" i="1" dirty="0">
                <a:solidFill>
                  <a:schemeClr val="tx1"/>
                </a:solidFill>
              </a:rPr>
              <a:t>car park </a:t>
            </a:r>
            <a:r>
              <a:rPr lang="en-GB" i="1" dirty="0" smtClean="0">
                <a:solidFill>
                  <a:schemeClr val="tx1"/>
                </a:solidFill>
              </a:rPr>
              <a:t>management, help with refreshments</a:t>
            </a:r>
          </a:p>
          <a:p>
            <a:pPr algn="l"/>
            <a:r>
              <a:rPr lang="en-GB" b="1" i="1" dirty="0" err="1" smtClean="0">
                <a:solidFill>
                  <a:schemeClr val="tx1"/>
                </a:solidFill>
              </a:rPr>
              <a:t>Thur</a:t>
            </a:r>
            <a:r>
              <a:rPr lang="en-GB" b="1" i="1" dirty="0" smtClean="0">
                <a:solidFill>
                  <a:schemeClr val="tx1"/>
                </a:solidFill>
              </a:rPr>
              <a:t>-Sat AM… (Exhibition)</a:t>
            </a:r>
          </a:p>
          <a:p>
            <a:pPr algn="l"/>
            <a:r>
              <a:rPr lang="en-GB" i="1" dirty="0">
                <a:solidFill>
                  <a:schemeClr val="tx1"/>
                </a:solidFill>
              </a:rPr>
              <a:t>welcome to </a:t>
            </a:r>
            <a:r>
              <a:rPr lang="en-GB" i="1" dirty="0" smtClean="0">
                <a:solidFill>
                  <a:schemeClr val="tx1"/>
                </a:solidFill>
              </a:rPr>
              <a:t>public, showing people round, help </a:t>
            </a:r>
            <a:r>
              <a:rPr lang="en-GB" i="1" dirty="0">
                <a:solidFill>
                  <a:schemeClr val="tx1"/>
                </a:solidFill>
              </a:rPr>
              <a:t>with </a:t>
            </a:r>
            <a:r>
              <a:rPr lang="en-GB" i="1" dirty="0" smtClean="0">
                <a:solidFill>
                  <a:schemeClr val="tx1"/>
                </a:solidFill>
              </a:rPr>
              <a:t>Tea &amp; Coffee</a:t>
            </a:r>
          </a:p>
          <a:p>
            <a:pPr algn="l"/>
            <a:r>
              <a:rPr lang="en-GB" b="1" i="1" dirty="0" smtClean="0">
                <a:solidFill>
                  <a:schemeClr val="tx1"/>
                </a:solidFill>
              </a:rPr>
              <a:t>Sat Evening… (Live Event)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Help setting up during the afternoon.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welcome </a:t>
            </a:r>
            <a:r>
              <a:rPr lang="en-GB" i="1" dirty="0">
                <a:solidFill>
                  <a:schemeClr val="tx1"/>
                </a:solidFill>
              </a:rPr>
              <a:t>to public, s</a:t>
            </a:r>
            <a:r>
              <a:rPr lang="en-GB" i="1" dirty="0" smtClean="0">
                <a:solidFill>
                  <a:schemeClr val="tx1"/>
                </a:solidFill>
              </a:rPr>
              <a:t>eating management (reservations), car park management, help </a:t>
            </a:r>
            <a:r>
              <a:rPr lang="en-GB" i="1" dirty="0">
                <a:solidFill>
                  <a:schemeClr val="tx1"/>
                </a:solidFill>
              </a:rPr>
              <a:t>with </a:t>
            </a:r>
            <a:r>
              <a:rPr lang="en-GB" i="1" dirty="0" smtClean="0">
                <a:solidFill>
                  <a:schemeClr val="tx1"/>
                </a:solidFill>
              </a:rPr>
              <a:t>tea </a:t>
            </a:r>
            <a:r>
              <a:rPr lang="en-GB" i="1" dirty="0">
                <a:solidFill>
                  <a:schemeClr val="tx1"/>
                </a:solidFill>
              </a:rPr>
              <a:t>&amp; </a:t>
            </a:r>
            <a:r>
              <a:rPr lang="en-GB" i="1" dirty="0" smtClean="0">
                <a:solidFill>
                  <a:schemeClr val="tx1"/>
                </a:solidFill>
              </a:rPr>
              <a:t>coffee.</a:t>
            </a:r>
            <a:endParaRPr lang="en-GB" i="1" dirty="0">
              <a:solidFill>
                <a:schemeClr val="tx1"/>
              </a:solidFill>
            </a:endParaRPr>
          </a:p>
          <a:p>
            <a:pPr algn="l"/>
            <a:endParaRPr lang="en-GB" b="1" i="1" dirty="0">
              <a:solidFill>
                <a:schemeClr val="tx1"/>
              </a:solidFill>
            </a:endParaRPr>
          </a:p>
          <a:p>
            <a:pPr algn="l"/>
            <a:endParaRPr lang="en-GB" i="1" dirty="0" smtClean="0">
              <a:solidFill>
                <a:schemeClr val="tx1"/>
              </a:solidFill>
            </a:endParaRP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b="1" i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692696"/>
            <a:ext cx="3528392" cy="533921"/>
          </a:xfrm>
        </p:spPr>
        <p:txBody>
          <a:bodyPr>
            <a:normAutofit fontScale="90000"/>
          </a:bodyPr>
          <a:lstStyle/>
          <a:p>
            <a:r>
              <a:rPr lang="en-GB" b="1" i="1" dirty="0"/>
              <a:t>“A Gambian 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Experience”</a:t>
            </a:r>
            <a:endParaRPr lang="en-GB" b="1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136904" cy="439248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b="1" i="1" dirty="0" smtClean="0">
                <a:solidFill>
                  <a:schemeClr val="tx1"/>
                </a:solidFill>
              </a:rPr>
              <a:t>See…</a:t>
            </a:r>
            <a:endParaRPr lang="en-GB" b="1" i="1" dirty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  <a:hlinkClick r:id="rId2"/>
            </a:endParaRPr>
          </a:p>
          <a:p>
            <a:r>
              <a:rPr lang="en-GB" sz="4400" b="1" i="1" dirty="0" smtClean="0">
                <a:solidFill>
                  <a:schemeClr val="tx1"/>
                </a:solidFill>
                <a:hlinkClick r:id="rId2"/>
              </a:rPr>
              <a:t>www.calnefairtrade.org.uk/age</a:t>
            </a:r>
            <a:r>
              <a:rPr lang="en-GB" b="1" i="1" dirty="0" smtClean="0">
                <a:solidFill>
                  <a:schemeClr val="tx1"/>
                </a:solidFill>
              </a:rPr>
              <a:t> </a:t>
            </a:r>
          </a:p>
          <a:p>
            <a:endParaRPr lang="en-GB" b="1" i="1" dirty="0">
              <a:solidFill>
                <a:schemeClr val="tx1"/>
              </a:solidFill>
            </a:endParaRPr>
          </a:p>
          <a:p>
            <a:r>
              <a:rPr lang="en-GB" sz="5400" b="1" i="1" dirty="0" smtClean="0">
                <a:solidFill>
                  <a:schemeClr val="tx1"/>
                </a:solidFill>
                <a:hlinkClick r:id="rId3"/>
              </a:rPr>
              <a:t>www.cmaf.org.uk</a:t>
            </a:r>
            <a:r>
              <a:rPr lang="en-GB" sz="5400" b="1" i="1" dirty="0" smtClean="0">
                <a:solidFill>
                  <a:schemeClr val="tx1"/>
                </a:solidFill>
              </a:rPr>
              <a:t> </a:t>
            </a:r>
            <a:endParaRPr lang="en-GB" sz="5400" i="1" dirty="0">
              <a:solidFill>
                <a:schemeClr val="tx1"/>
              </a:solidFill>
            </a:endParaRPr>
          </a:p>
          <a:p>
            <a:pPr algn="l"/>
            <a:endParaRPr lang="en-GB" b="1" i="1" dirty="0">
              <a:solidFill>
                <a:schemeClr val="tx1"/>
              </a:solidFill>
            </a:endParaRPr>
          </a:p>
          <a:p>
            <a:pPr algn="l"/>
            <a:endParaRPr lang="en-GB" i="1" dirty="0" smtClean="0">
              <a:solidFill>
                <a:schemeClr val="tx1"/>
              </a:solidFill>
            </a:endParaRP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b="1" i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62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526927"/>
            <a:ext cx="6120680" cy="53392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Policy &amp; Procedures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136904" cy="439248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b="1" dirty="0">
                <a:solidFill>
                  <a:schemeClr val="tx1"/>
                </a:solidFill>
              </a:rPr>
              <a:t/>
            </a:r>
            <a:br>
              <a:rPr lang="en-GB" b="1" dirty="0">
                <a:solidFill>
                  <a:schemeClr val="tx1"/>
                </a:solidFill>
              </a:rPr>
            </a:br>
            <a:endParaRPr lang="en-GB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GDPR – see website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Equal Opportunities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Health &amp; Safety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Safeguarding (Children and Vulnerable Adults)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DBS Status of Steering Committee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26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88640"/>
            <a:ext cx="3595936" cy="1470025"/>
          </a:xfrm>
        </p:spPr>
        <p:txBody>
          <a:bodyPr/>
          <a:lstStyle/>
          <a:p>
            <a:r>
              <a:rPr lang="en-GB" b="1" dirty="0" smtClean="0"/>
              <a:t>Dates of Next Meetings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7992888" cy="3312368"/>
          </a:xfrm>
        </p:spPr>
        <p:txBody>
          <a:bodyPr>
            <a:normAutofit/>
          </a:bodyPr>
          <a:lstStyle/>
          <a:p>
            <a:endParaRPr lang="en-GB" b="1" i="1" dirty="0" smtClean="0">
              <a:solidFill>
                <a:srgbClr val="FF0000"/>
              </a:solidFill>
            </a:endParaRPr>
          </a:p>
          <a:p>
            <a:r>
              <a:rPr lang="en-GB" sz="4000" b="1" i="1" dirty="0" smtClean="0">
                <a:solidFill>
                  <a:srgbClr val="FF0000"/>
                </a:solidFill>
              </a:rPr>
              <a:t>Next Meeting?</a:t>
            </a:r>
          </a:p>
          <a:p>
            <a:r>
              <a:rPr lang="en-GB" sz="4000" b="1" i="1" dirty="0" smtClean="0">
                <a:solidFill>
                  <a:schemeClr val="tx1"/>
                </a:solidFill>
              </a:rPr>
              <a:t>Thursday 18</a:t>
            </a:r>
            <a:r>
              <a:rPr lang="en-GB" sz="4000" b="1" i="1" baseline="30000" dirty="0" smtClean="0">
                <a:solidFill>
                  <a:schemeClr val="tx1"/>
                </a:solidFill>
              </a:rPr>
              <a:t>th</a:t>
            </a:r>
            <a:r>
              <a:rPr lang="en-GB" sz="4000" b="1" i="1" dirty="0" smtClean="0">
                <a:solidFill>
                  <a:schemeClr val="tx1"/>
                </a:solidFill>
              </a:rPr>
              <a:t> October at 4pm @JBS</a:t>
            </a:r>
          </a:p>
          <a:p>
            <a:r>
              <a:rPr lang="en-GB" sz="4000" b="1" i="1" dirty="0" smtClean="0">
                <a:solidFill>
                  <a:schemeClr val="tx1"/>
                </a:solidFill>
              </a:rPr>
              <a:t>Thursday December  ?? @ ??</a:t>
            </a:r>
          </a:p>
          <a:p>
            <a:endParaRPr lang="en-GB" sz="4000" b="1" i="1" dirty="0" smtClean="0">
              <a:solidFill>
                <a:schemeClr val="tx1"/>
              </a:solidFill>
            </a:endParaRPr>
          </a:p>
          <a:p>
            <a:endParaRPr lang="en-GB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16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420888"/>
            <a:ext cx="7920880" cy="259228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8600" b="1" dirty="0" smtClean="0">
                <a:solidFill>
                  <a:schemeClr val="tx1"/>
                </a:solidFill>
              </a:rPr>
              <a:t>Business from last meeting</a:t>
            </a:r>
          </a:p>
          <a:p>
            <a:pPr marL="1143000" indent="-1143000" algn="l">
              <a:buFont typeface="Wingdings" panose="05000000000000000000" pitchFamily="2" charset="2"/>
              <a:buChar char="Ø"/>
            </a:pPr>
            <a:r>
              <a:rPr lang="en-US" sz="8600" dirty="0" smtClean="0">
                <a:solidFill>
                  <a:schemeClr val="tx1"/>
                </a:solidFill>
              </a:rPr>
              <a:t>Minutes</a:t>
            </a:r>
          </a:p>
          <a:p>
            <a:pPr marL="1143000" indent="-1143000" algn="l">
              <a:buFont typeface="Wingdings" panose="05000000000000000000" pitchFamily="2" charset="2"/>
              <a:buChar char="Ø"/>
            </a:pPr>
            <a:r>
              <a:rPr lang="en-US" sz="8600" dirty="0" smtClean="0">
                <a:solidFill>
                  <a:schemeClr val="tx1"/>
                </a:solidFill>
              </a:rPr>
              <a:t>Matters Arising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5445224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/>
              <a:t>Second </a:t>
            </a:r>
            <a:r>
              <a:rPr lang="en-GB" sz="2400" b="1" u="sng" dirty="0"/>
              <a:t>part of the </a:t>
            </a:r>
            <a:r>
              <a:rPr lang="en-GB" sz="2400" b="1" u="sng" dirty="0" smtClean="0"/>
              <a:t>Meeting</a:t>
            </a:r>
          </a:p>
          <a:p>
            <a:pPr algn="ctr"/>
            <a:r>
              <a:rPr lang="en-GB" sz="2400" b="1" u="sng" dirty="0" smtClean="0">
                <a:solidFill>
                  <a:srgbClr val="FF0000"/>
                </a:solidFill>
              </a:rPr>
              <a:t>FTT Action Plan Updates &amp; Actions</a:t>
            </a:r>
          </a:p>
          <a:p>
            <a:pPr algn="ctr"/>
            <a:r>
              <a:rPr lang="en-GB" sz="2400" b="1" u="sng" dirty="0" smtClean="0">
                <a:solidFill>
                  <a:srgbClr val="FF0000"/>
                </a:solidFill>
              </a:rPr>
              <a:t>Fairtrade Fortnight Planning</a:t>
            </a:r>
            <a:endParaRPr lang="en-GB" sz="2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59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4216" y="1526927"/>
            <a:ext cx="4820072" cy="53392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Matters Arising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136904" cy="4392488"/>
          </a:xfrm>
        </p:spPr>
        <p:txBody>
          <a:bodyPr>
            <a:normAutofit lnSpcReduction="10000"/>
          </a:bodyPr>
          <a:lstStyle/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AGM 2018/19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i="1" dirty="0" smtClean="0">
                <a:solidFill>
                  <a:schemeClr val="tx1"/>
                </a:solidFill>
              </a:rPr>
              <a:t>“A Gambian Experience”</a:t>
            </a:r>
            <a:endParaRPr lang="en-GB" sz="4400" i="1" dirty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Audits</a:t>
            </a:r>
          </a:p>
          <a:p>
            <a:pPr marL="817200" lvl="1" indent="-360000" algn="l">
              <a:buFont typeface="Wingdings" panose="05000000000000000000" pitchFamily="2" charset="2"/>
              <a:buChar char="Ø"/>
            </a:pPr>
            <a:r>
              <a:rPr lang="en-GB" sz="4000" i="1" dirty="0" smtClean="0">
                <a:solidFill>
                  <a:schemeClr val="tx1"/>
                </a:solidFill>
              </a:rPr>
              <a:t>Derry Hill – Christ Church</a:t>
            </a:r>
          </a:p>
          <a:p>
            <a:pPr marL="817200" lvl="1" indent="-360000" algn="l">
              <a:buFont typeface="Wingdings" panose="05000000000000000000" pitchFamily="2" charset="2"/>
              <a:buChar char="Ø"/>
            </a:pPr>
            <a:r>
              <a:rPr lang="en-GB" sz="4000" i="1" dirty="0" err="1" smtClean="0">
                <a:solidFill>
                  <a:schemeClr val="tx1"/>
                </a:solidFill>
              </a:rPr>
              <a:t>Butfield</a:t>
            </a:r>
            <a:r>
              <a:rPr lang="en-GB" sz="4000" i="1" dirty="0" smtClean="0">
                <a:solidFill>
                  <a:schemeClr val="tx1"/>
                </a:solidFill>
              </a:rPr>
              <a:t> Breach</a:t>
            </a:r>
          </a:p>
          <a:p>
            <a:pPr marL="817200" lvl="1" indent="-360000" algn="l">
              <a:buFont typeface="Wingdings" panose="05000000000000000000" pitchFamily="2" charset="2"/>
              <a:buChar char="Ø"/>
            </a:pPr>
            <a:r>
              <a:rPr lang="en-GB" sz="4000" i="1" dirty="0" smtClean="0">
                <a:solidFill>
                  <a:schemeClr val="tx1"/>
                </a:solidFill>
              </a:rPr>
              <a:t>Sainsbury – HUB FT tea &amp; Coffee</a:t>
            </a: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8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4216" y="1526927"/>
            <a:ext cx="4820072" cy="53392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Campaign Update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136904" cy="4392488"/>
          </a:xfrm>
        </p:spPr>
        <p:txBody>
          <a:bodyPr>
            <a:normAutofit fontScale="77500" lnSpcReduction="20000"/>
          </a:bodyPr>
          <a:lstStyle/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b="1" i="1" dirty="0" smtClean="0">
                <a:solidFill>
                  <a:schemeClr val="tx1"/>
                </a:solidFill>
              </a:rPr>
              <a:t>Town Churches – </a:t>
            </a:r>
            <a:r>
              <a:rPr lang="en-GB" sz="2600" i="1" dirty="0" smtClean="0">
                <a:solidFill>
                  <a:schemeClr val="tx1"/>
                </a:solidFill>
              </a:rPr>
              <a:t>All except Free Church and Zion!</a:t>
            </a:r>
          </a:p>
          <a:p>
            <a:pPr algn="l"/>
            <a:r>
              <a:rPr lang="en-GB" sz="2400" i="1" dirty="0" smtClean="0">
                <a:solidFill>
                  <a:schemeClr val="tx1"/>
                </a:solidFill>
              </a:rPr>
              <a:t>Baptist, Methodist, Evangelical, St Mary’s, St Edmunds, Holy Trinity, St Peter’s – plus Dayspring (Derry Hill), St </a:t>
            </a:r>
            <a:r>
              <a:rPr lang="en-GB" sz="2400" i="1" dirty="0" err="1" smtClean="0">
                <a:solidFill>
                  <a:schemeClr val="tx1"/>
                </a:solidFill>
              </a:rPr>
              <a:t>Laurance</a:t>
            </a:r>
            <a:r>
              <a:rPr lang="en-GB" sz="2400" i="1" dirty="0" smtClean="0">
                <a:solidFill>
                  <a:schemeClr val="tx1"/>
                </a:solidFill>
              </a:rPr>
              <a:t> (</a:t>
            </a:r>
            <a:r>
              <a:rPr lang="en-GB" sz="2400" i="1" dirty="0" err="1" smtClean="0">
                <a:solidFill>
                  <a:schemeClr val="tx1"/>
                </a:solidFill>
              </a:rPr>
              <a:t>Hilmarton</a:t>
            </a:r>
            <a:r>
              <a:rPr lang="en-GB" sz="2400" i="1" dirty="0" smtClean="0">
                <a:solidFill>
                  <a:schemeClr val="tx1"/>
                </a:solidFill>
              </a:rPr>
              <a:t>)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b="1" i="1" dirty="0" smtClean="0">
                <a:solidFill>
                  <a:schemeClr val="tx1"/>
                </a:solidFill>
              </a:rPr>
              <a:t>Town Retail Stores</a:t>
            </a:r>
          </a:p>
          <a:p>
            <a:pPr algn="l"/>
            <a:r>
              <a:rPr lang="en-GB" sz="2400" i="1" dirty="0" smtClean="0">
                <a:solidFill>
                  <a:schemeClr val="tx1"/>
                </a:solidFill>
              </a:rPr>
              <a:t>Tesco, Tesco Express, Sainsbury, Coop, , New Wine </a:t>
            </a:r>
            <a:r>
              <a:rPr lang="en-GB" sz="2400" i="1" dirty="0" err="1" smtClean="0">
                <a:solidFill>
                  <a:schemeClr val="tx1"/>
                </a:solidFill>
              </a:rPr>
              <a:t>Shopp</a:t>
            </a:r>
            <a:r>
              <a:rPr lang="en-GB" sz="2400" i="1" dirty="0" smtClean="0">
                <a:solidFill>
                  <a:schemeClr val="tx1"/>
                </a:solidFill>
              </a:rPr>
              <a:t>, </a:t>
            </a:r>
            <a:r>
              <a:rPr lang="en-GB" sz="2400" i="1" dirty="0" err="1" smtClean="0">
                <a:solidFill>
                  <a:schemeClr val="tx1"/>
                </a:solidFill>
              </a:rPr>
              <a:t>Giftbox</a:t>
            </a:r>
            <a:r>
              <a:rPr lang="en-GB" sz="2400" i="1" dirty="0" smtClean="0">
                <a:solidFill>
                  <a:schemeClr val="tx1"/>
                </a:solidFill>
              </a:rPr>
              <a:t>, Esso Spar, Flying Pig, Martins, Upper Crust. </a:t>
            </a:r>
          </a:p>
          <a:p>
            <a:pPr algn="l"/>
            <a:r>
              <a:rPr lang="en-GB" sz="2400" b="1" i="1" dirty="0" smtClean="0">
                <a:solidFill>
                  <a:schemeClr val="tx1"/>
                </a:solidFill>
              </a:rPr>
              <a:t>Below </a:t>
            </a:r>
            <a:r>
              <a:rPr lang="en-GB" sz="2400" b="1" i="1" dirty="0" err="1" smtClean="0">
                <a:solidFill>
                  <a:schemeClr val="tx1"/>
                </a:solidFill>
              </a:rPr>
              <a:t>threshhold</a:t>
            </a:r>
            <a:r>
              <a:rPr lang="en-GB" sz="2400" b="1" i="1" dirty="0" smtClean="0">
                <a:solidFill>
                  <a:schemeClr val="tx1"/>
                </a:solidFill>
              </a:rPr>
              <a:t>: </a:t>
            </a:r>
            <a:r>
              <a:rPr lang="en-GB" sz="2400" i="1" dirty="0" smtClean="0">
                <a:solidFill>
                  <a:schemeClr val="tx1"/>
                </a:solidFill>
              </a:rPr>
              <a:t>Iceland, </a:t>
            </a:r>
            <a:r>
              <a:rPr lang="en-GB" sz="2400" i="1" dirty="0" err="1" smtClean="0">
                <a:solidFill>
                  <a:schemeClr val="tx1"/>
                </a:solidFill>
              </a:rPr>
              <a:t>Laundramagic</a:t>
            </a:r>
            <a:r>
              <a:rPr lang="en-GB" sz="2400" i="1" dirty="0" smtClean="0">
                <a:solidFill>
                  <a:schemeClr val="tx1"/>
                </a:solidFill>
              </a:rPr>
              <a:t>, </a:t>
            </a:r>
            <a:r>
              <a:rPr lang="en-GB" sz="2400" i="1" dirty="0" err="1" smtClean="0">
                <a:solidFill>
                  <a:schemeClr val="tx1"/>
                </a:solidFill>
              </a:rPr>
              <a:t>Sampaguita</a:t>
            </a:r>
            <a:r>
              <a:rPr lang="en-GB" sz="2400" i="1" dirty="0" smtClean="0">
                <a:solidFill>
                  <a:schemeClr val="tx1"/>
                </a:solidFill>
              </a:rPr>
              <a:t>.</a:t>
            </a:r>
            <a:endParaRPr lang="en-GB" sz="2400" b="1" i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b="1" i="1" dirty="0" smtClean="0">
                <a:solidFill>
                  <a:schemeClr val="tx1"/>
                </a:solidFill>
              </a:rPr>
              <a:t>B&amp;B/Hotels</a:t>
            </a:r>
          </a:p>
          <a:p>
            <a:pPr algn="l"/>
            <a:r>
              <a:rPr lang="en-GB" sz="2400" i="1" dirty="0" err="1" smtClean="0">
                <a:solidFill>
                  <a:schemeClr val="tx1"/>
                </a:solidFill>
              </a:rPr>
              <a:t>Landsdowne</a:t>
            </a:r>
            <a:r>
              <a:rPr lang="en-GB" sz="2400" i="1" dirty="0" smtClean="0">
                <a:solidFill>
                  <a:schemeClr val="tx1"/>
                </a:solidFill>
              </a:rPr>
              <a:t> and Heritage B&amp;B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b="1" i="1" dirty="0" smtClean="0">
                <a:solidFill>
                  <a:schemeClr val="tx1"/>
                </a:solidFill>
              </a:rPr>
              <a:t>FT Involvement</a:t>
            </a:r>
          </a:p>
          <a:p>
            <a:pPr algn="l"/>
            <a:r>
              <a:rPr lang="en-GB" sz="2600" i="1" dirty="0" err="1" smtClean="0">
                <a:solidFill>
                  <a:schemeClr val="tx1"/>
                </a:solidFill>
              </a:rPr>
              <a:t>Hilmarton</a:t>
            </a:r>
            <a:r>
              <a:rPr lang="en-GB" sz="2600" i="1" dirty="0" smtClean="0">
                <a:solidFill>
                  <a:schemeClr val="tx1"/>
                </a:solidFill>
              </a:rPr>
              <a:t> School, JBS, </a:t>
            </a:r>
            <a:r>
              <a:rPr lang="en-GB" sz="2600" i="1" dirty="0" smtClean="0">
                <a:solidFill>
                  <a:srgbClr val="FF0000"/>
                </a:solidFill>
              </a:rPr>
              <a:t>St </a:t>
            </a:r>
            <a:r>
              <a:rPr lang="en-GB" sz="2600" i="1" dirty="0" err="1" smtClean="0">
                <a:solidFill>
                  <a:srgbClr val="FF0000"/>
                </a:solidFill>
              </a:rPr>
              <a:t>Margarets</a:t>
            </a:r>
            <a:r>
              <a:rPr lang="en-GB" sz="2600" i="1" dirty="0" smtClean="0">
                <a:solidFill>
                  <a:schemeClr val="tx1"/>
                </a:solidFill>
              </a:rPr>
              <a:t>, </a:t>
            </a:r>
            <a:r>
              <a:rPr lang="en-GB" sz="2600" i="1" dirty="0" smtClean="0">
                <a:solidFill>
                  <a:srgbClr val="FF0000"/>
                </a:solidFill>
              </a:rPr>
              <a:t>St Mary’s</a:t>
            </a:r>
            <a:r>
              <a:rPr lang="en-GB" sz="2600" i="1" dirty="0" smtClean="0">
                <a:solidFill>
                  <a:schemeClr val="tx1"/>
                </a:solidFill>
              </a:rPr>
              <a:t>, Guides </a:t>
            </a:r>
          </a:p>
          <a:p>
            <a:pPr algn="l"/>
            <a:endParaRPr lang="en-GB" sz="2600" i="1" dirty="0">
              <a:solidFill>
                <a:schemeClr val="tx1"/>
              </a:solidFill>
            </a:endParaRPr>
          </a:p>
          <a:p>
            <a:pPr algn="l"/>
            <a:r>
              <a:rPr lang="en-GB" sz="2600" b="1" i="1" dirty="0" smtClean="0">
                <a:solidFill>
                  <a:schemeClr val="tx1"/>
                </a:solidFill>
              </a:rPr>
              <a:t>AIM: Apply November 2018</a:t>
            </a:r>
          </a:p>
          <a:p>
            <a:pPr algn="l"/>
            <a:r>
              <a:rPr lang="en-GB" sz="2600" i="1" dirty="0" smtClean="0">
                <a:solidFill>
                  <a:schemeClr val="tx1"/>
                </a:solidFill>
              </a:rPr>
              <a:t> </a:t>
            </a:r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526927"/>
            <a:ext cx="6120680" cy="53392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Fairtrade Town Application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136904" cy="4392488"/>
          </a:xfrm>
        </p:spPr>
        <p:txBody>
          <a:bodyPr>
            <a:normAutofit fontScale="85000" lnSpcReduction="20000"/>
          </a:bodyPr>
          <a:lstStyle/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Early November 2018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b="1" i="1" dirty="0" smtClean="0">
                <a:solidFill>
                  <a:schemeClr val="tx1"/>
                </a:solidFill>
              </a:rPr>
              <a:t>Plan? </a:t>
            </a:r>
          </a:p>
          <a:p>
            <a:pPr algn="l"/>
            <a:r>
              <a:rPr lang="en-GB" i="1" dirty="0">
                <a:solidFill>
                  <a:schemeClr val="tx1"/>
                </a:solidFill>
              </a:rPr>
              <a:t>A</a:t>
            </a:r>
            <a:r>
              <a:rPr lang="en-GB" i="1" dirty="0" smtClean="0">
                <a:solidFill>
                  <a:schemeClr val="tx1"/>
                </a:solidFill>
              </a:rPr>
              <a:t>ward in time for Fairtrade Fortnight 2019</a:t>
            </a:r>
          </a:p>
          <a:p>
            <a:pPr algn="l"/>
            <a:endParaRPr lang="en-GB" i="1" dirty="0">
              <a:solidFill>
                <a:schemeClr val="tx1"/>
              </a:solidFill>
            </a:endParaRP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Comments?</a:t>
            </a:r>
          </a:p>
          <a:p>
            <a:pPr algn="l"/>
            <a:endParaRPr lang="en-GB" dirty="0" smtClean="0">
              <a:solidFill>
                <a:srgbClr val="FF0000"/>
              </a:solidFill>
            </a:endParaRPr>
          </a:p>
          <a:p>
            <a:pPr algn="l"/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endParaRPr lang="en-GB" b="1" i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50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526927"/>
            <a:ext cx="6120680" cy="53392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Budget &amp; Finance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136904" cy="4392488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tx1"/>
                </a:solidFill>
              </a:rPr>
              <a:t>Accounts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tx1"/>
                </a:solidFill>
              </a:rPr>
              <a:t>Calne Area Board Award (LYN) for 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“A Gambian Experience”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£2,433.27 of a total budget of £4,211.09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Grant provisional upon getting young people involved.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Eight Students from JBS involved.</a:t>
            </a:r>
            <a:endParaRPr lang="en-GB" i="1" dirty="0" smtClean="0">
              <a:solidFill>
                <a:srgbClr val="FF0000"/>
              </a:solidFill>
            </a:endParaRP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b="1" i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692696"/>
            <a:ext cx="3528392" cy="533921"/>
          </a:xfrm>
        </p:spPr>
        <p:txBody>
          <a:bodyPr>
            <a:normAutofit fontScale="90000"/>
          </a:bodyPr>
          <a:lstStyle/>
          <a:p>
            <a:r>
              <a:rPr lang="en-GB" b="1" i="1" dirty="0"/>
              <a:t>“A Gambian 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Experience”</a:t>
            </a:r>
            <a:endParaRPr lang="en-GB" b="1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136904" cy="4392488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tx1"/>
                </a:solidFill>
              </a:rPr>
              <a:t>Two Public Events</a:t>
            </a:r>
          </a:p>
          <a:p>
            <a:pPr algn="l"/>
            <a:r>
              <a:rPr lang="en-GB" b="1" i="1" dirty="0" smtClean="0">
                <a:solidFill>
                  <a:schemeClr val="tx1"/>
                </a:solidFill>
              </a:rPr>
              <a:t>Thursday 11</a:t>
            </a:r>
            <a:r>
              <a:rPr lang="en-GB" b="1" i="1" baseline="30000" dirty="0" smtClean="0">
                <a:solidFill>
                  <a:schemeClr val="tx1"/>
                </a:solidFill>
              </a:rPr>
              <a:t>th</a:t>
            </a:r>
            <a:r>
              <a:rPr lang="en-GB" b="1" i="1" dirty="0" smtClean="0">
                <a:solidFill>
                  <a:schemeClr val="tx1"/>
                </a:solidFill>
              </a:rPr>
              <a:t> - Saturday Morning 13</a:t>
            </a:r>
            <a:r>
              <a:rPr lang="en-GB" b="1" i="1" baseline="30000" dirty="0" smtClean="0">
                <a:solidFill>
                  <a:schemeClr val="tx1"/>
                </a:solidFill>
              </a:rPr>
              <a:t>th</a:t>
            </a:r>
            <a:r>
              <a:rPr lang="en-GB" b="1" i="1" dirty="0" smtClean="0">
                <a:solidFill>
                  <a:schemeClr val="tx1"/>
                </a:solidFill>
              </a:rPr>
              <a:t> October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An Exhibition of Photography 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“Images of “Stories of Lives Lived”</a:t>
            </a:r>
          </a:p>
          <a:p>
            <a:pPr algn="l"/>
            <a:endParaRPr lang="en-GB" i="1" dirty="0" smtClean="0">
              <a:solidFill>
                <a:schemeClr val="tx1"/>
              </a:solidFill>
            </a:endParaRPr>
          </a:p>
          <a:p>
            <a:pPr algn="l"/>
            <a:r>
              <a:rPr lang="en-GB" b="1" i="1" dirty="0" smtClean="0">
                <a:solidFill>
                  <a:schemeClr val="tx1"/>
                </a:solidFill>
              </a:rPr>
              <a:t>Saturday Evening 13</a:t>
            </a:r>
            <a:r>
              <a:rPr lang="en-GB" b="1" i="1" baseline="30000" dirty="0" smtClean="0">
                <a:solidFill>
                  <a:schemeClr val="tx1"/>
                </a:solidFill>
              </a:rPr>
              <a:t>th</a:t>
            </a:r>
            <a:r>
              <a:rPr lang="en-GB" b="1" i="1" dirty="0" smtClean="0">
                <a:solidFill>
                  <a:schemeClr val="tx1"/>
                </a:solidFill>
              </a:rPr>
              <a:t> October 7pm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A </a:t>
            </a:r>
            <a:r>
              <a:rPr lang="en-GB" b="1" dirty="0">
                <a:solidFill>
                  <a:schemeClr val="tx1"/>
                </a:solidFill>
              </a:rPr>
              <a:t>Live Event – </a:t>
            </a:r>
            <a:r>
              <a:rPr lang="en-GB" i="1" dirty="0" smtClean="0">
                <a:solidFill>
                  <a:schemeClr val="tx1"/>
                </a:solidFill>
              </a:rPr>
              <a:t>“Stories </a:t>
            </a:r>
            <a:r>
              <a:rPr lang="en-GB" i="1" dirty="0">
                <a:solidFill>
                  <a:schemeClr val="tx1"/>
                </a:solidFill>
              </a:rPr>
              <a:t>of Lives Lived</a:t>
            </a:r>
            <a:r>
              <a:rPr lang="en-GB" i="1" dirty="0" smtClean="0">
                <a:solidFill>
                  <a:schemeClr val="tx1"/>
                </a:solidFill>
              </a:rPr>
              <a:t>”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Music by Live Gambian Drummers</a:t>
            </a:r>
            <a:endParaRPr lang="en-GB" i="1" dirty="0">
              <a:solidFill>
                <a:schemeClr val="tx1"/>
              </a:solidFill>
            </a:endParaRPr>
          </a:p>
          <a:p>
            <a:pPr algn="l"/>
            <a:endParaRPr lang="en-GB" i="1" dirty="0" smtClean="0">
              <a:solidFill>
                <a:schemeClr val="tx1"/>
              </a:solidFill>
            </a:endParaRP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b="1" i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34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692696"/>
            <a:ext cx="3528392" cy="533921"/>
          </a:xfrm>
        </p:spPr>
        <p:txBody>
          <a:bodyPr>
            <a:normAutofit fontScale="90000"/>
          </a:bodyPr>
          <a:lstStyle/>
          <a:p>
            <a:r>
              <a:rPr lang="en-GB" b="1" i="1" dirty="0"/>
              <a:t>“A Gambian 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Experience”</a:t>
            </a:r>
            <a:endParaRPr lang="en-GB" b="1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136904" cy="4392488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tx1"/>
                </a:solidFill>
              </a:rPr>
              <a:t>A Private Launch Event – Invited Guests</a:t>
            </a:r>
          </a:p>
          <a:p>
            <a:pPr algn="l"/>
            <a:r>
              <a:rPr lang="en-GB" b="1" i="1" dirty="0" smtClean="0">
                <a:solidFill>
                  <a:schemeClr val="tx1"/>
                </a:solidFill>
              </a:rPr>
              <a:t>Wednesday 10</a:t>
            </a:r>
            <a:r>
              <a:rPr lang="en-GB" b="1" i="1" baseline="30000" dirty="0" smtClean="0">
                <a:solidFill>
                  <a:schemeClr val="tx1"/>
                </a:solidFill>
              </a:rPr>
              <a:t>th</a:t>
            </a:r>
            <a:r>
              <a:rPr lang="en-GB" b="1" i="1" dirty="0" smtClean="0">
                <a:solidFill>
                  <a:schemeClr val="tx1"/>
                </a:solidFill>
              </a:rPr>
              <a:t> October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“A </a:t>
            </a:r>
            <a:r>
              <a:rPr lang="en-GB" i="1" dirty="0">
                <a:solidFill>
                  <a:schemeClr val="tx1"/>
                </a:solidFill>
              </a:rPr>
              <a:t>Gambian </a:t>
            </a:r>
            <a:r>
              <a:rPr lang="en-GB" i="1" dirty="0" smtClean="0">
                <a:solidFill>
                  <a:schemeClr val="tx1"/>
                </a:solidFill>
              </a:rPr>
              <a:t>Experience”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@ The Exhibition of Photography 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“Images of “Stories of Lives Lived”</a:t>
            </a:r>
          </a:p>
          <a:p>
            <a:pPr algn="l"/>
            <a:endParaRPr lang="en-GB" i="1" dirty="0" smtClean="0">
              <a:solidFill>
                <a:schemeClr val="tx1"/>
              </a:solidFill>
            </a:endParaRPr>
          </a:p>
          <a:p>
            <a:pPr algn="l"/>
            <a:r>
              <a:rPr lang="en-GB" i="1" u="sng" dirty="0" smtClean="0">
                <a:solidFill>
                  <a:schemeClr val="tx1"/>
                </a:solidFill>
              </a:rPr>
              <a:t>Refreshments</a:t>
            </a:r>
          </a:p>
          <a:p>
            <a:pPr algn="l"/>
            <a:endParaRPr lang="en-GB" i="1" dirty="0" smtClean="0">
              <a:solidFill>
                <a:schemeClr val="tx1"/>
              </a:solidFill>
            </a:endParaRP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b="1" i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55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04848"/>
            <a:ext cx="7236296" cy="50085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692696"/>
            <a:ext cx="3528392" cy="533921"/>
          </a:xfrm>
        </p:spPr>
        <p:txBody>
          <a:bodyPr>
            <a:normAutofit fontScale="90000"/>
          </a:bodyPr>
          <a:lstStyle/>
          <a:p>
            <a:r>
              <a:rPr lang="en-GB" b="1" i="1" dirty="0"/>
              <a:t>“A Gambian 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Experience”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562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415</Words>
  <Application>Microsoft Office PowerPoint</Application>
  <PresentationFormat>On-screen Show (4:3)</PresentationFormat>
  <Paragraphs>147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Matters Arising</vt:lpstr>
      <vt:lpstr>Campaign Update</vt:lpstr>
      <vt:lpstr>Fairtrade Town Application</vt:lpstr>
      <vt:lpstr>Budget &amp; Finance</vt:lpstr>
      <vt:lpstr>“A Gambian  Experience”</vt:lpstr>
      <vt:lpstr>“A Gambian  Experience”</vt:lpstr>
      <vt:lpstr>“A Gambian  Experience”</vt:lpstr>
      <vt:lpstr>“A Gambian  Experience”</vt:lpstr>
      <vt:lpstr>“A Gambian  Experience”</vt:lpstr>
      <vt:lpstr>“A Gambian  Experience”</vt:lpstr>
      <vt:lpstr>“A Gambian  Experience”</vt:lpstr>
      <vt:lpstr>Policy &amp; Procedures</vt:lpstr>
      <vt:lpstr>Dates of Next 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Woods</dc:creator>
  <cp:lastModifiedBy>Stan Woods</cp:lastModifiedBy>
  <cp:revision>135</cp:revision>
  <dcterms:created xsi:type="dcterms:W3CDTF">2017-07-13T13:45:32Z</dcterms:created>
  <dcterms:modified xsi:type="dcterms:W3CDTF">2018-09-20T14:47:30Z</dcterms:modified>
</cp:coreProperties>
</file>