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87" r:id="rId5"/>
    <p:sldId id="293" r:id="rId6"/>
    <p:sldId id="294" r:id="rId7"/>
    <p:sldId id="296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512168" cy="1512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1"/>
            <a:ext cx="2160240" cy="154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2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5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9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2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5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6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419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2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60DF7-FE63-478F-A938-822091A29F9A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620C-126D-45CD-9127-6EBCA837D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af.org.uk/" TargetMode="External"/><Relationship Id="rId2" Type="http://schemas.openxmlformats.org/officeDocument/2006/relationships/hyperlink" Target="http://www.calnefairtrade.org.uk/ag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968552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92D050"/>
                </a:solidFill>
              </a:rPr>
              <a:t>Welcome to </a:t>
            </a:r>
          </a:p>
          <a:p>
            <a:r>
              <a:rPr lang="en-GB" sz="4800" b="1" dirty="0" smtClean="0">
                <a:solidFill>
                  <a:srgbClr val="92D050"/>
                </a:solidFill>
              </a:rPr>
              <a:t>Calne Community Area </a:t>
            </a:r>
          </a:p>
          <a:p>
            <a:r>
              <a:rPr lang="en-GB" sz="9600" b="1" dirty="0" smtClean="0">
                <a:solidFill>
                  <a:srgbClr val="00B0F0"/>
                </a:solidFill>
              </a:rPr>
              <a:t>Fairtrade Group</a:t>
            </a:r>
          </a:p>
          <a:p>
            <a:r>
              <a:rPr lang="en-GB" sz="4400" b="1" dirty="0" smtClean="0">
                <a:solidFill>
                  <a:schemeClr val="bg1"/>
                </a:solidFill>
              </a:rPr>
              <a:t>Annual General Meeting</a:t>
            </a:r>
          </a:p>
          <a:p>
            <a:r>
              <a:rPr lang="en-GB" sz="2400" b="1" dirty="0" err="1" smtClean="0">
                <a:solidFill>
                  <a:schemeClr val="bg1"/>
                </a:solidFill>
              </a:rPr>
              <a:t>Marden</a:t>
            </a:r>
            <a:r>
              <a:rPr lang="en-GB" sz="2400" b="1" dirty="0" smtClean="0">
                <a:solidFill>
                  <a:schemeClr val="bg1"/>
                </a:solidFill>
              </a:rPr>
              <a:t> House Centre</a:t>
            </a:r>
            <a:endParaRPr lang="en-GB" sz="2400" b="1" dirty="0" smtClean="0">
              <a:solidFill>
                <a:schemeClr val="bg1"/>
              </a:solidFill>
            </a:endParaRPr>
          </a:p>
          <a:p>
            <a:r>
              <a:rPr lang="en-GB" sz="2800" b="1" dirty="0" smtClean="0">
                <a:solidFill>
                  <a:schemeClr val="bg1"/>
                </a:solidFill>
              </a:rPr>
              <a:t>Thursday 2nd</a:t>
            </a:r>
            <a:r>
              <a:rPr lang="en-GB" sz="2800" b="1" baseline="30000" dirty="0" smtClean="0">
                <a:solidFill>
                  <a:schemeClr val="bg1"/>
                </a:solidFill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</a:rPr>
              <a:t> May 2019 </a:t>
            </a:r>
            <a:r>
              <a:rPr lang="en-GB" sz="2800" b="1" dirty="0">
                <a:solidFill>
                  <a:schemeClr val="bg1"/>
                </a:solidFill>
              </a:rPr>
              <a:t>7</a:t>
            </a:r>
            <a:r>
              <a:rPr lang="en-GB" sz="2800" b="1" dirty="0" smtClean="0">
                <a:solidFill>
                  <a:schemeClr val="bg1"/>
                </a:solidFill>
              </a:rPr>
              <a:t>pm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1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396044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8600" b="1" dirty="0">
              <a:solidFill>
                <a:schemeClr val="tx1"/>
              </a:solidFill>
            </a:endParaRPr>
          </a:p>
          <a:p>
            <a:pPr marL="1143000" indent="-1143000" algn="l">
              <a:buFont typeface="+mj-lt"/>
              <a:buAutoNum type="arabicPeriod"/>
            </a:pPr>
            <a:r>
              <a:rPr lang="en-GB" sz="8000" b="1" dirty="0" smtClean="0">
                <a:solidFill>
                  <a:schemeClr val="tx1"/>
                </a:solidFill>
              </a:rPr>
              <a:t>Welcome </a:t>
            </a:r>
            <a:r>
              <a:rPr lang="en-GB" sz="8000" b="1" dirty="0">
                <a:solidFill>
                  <a:schemeClr val="tx1"/>
                </a:solidFill>
              </a:rPr>
              <a:t>to all </a:t>
            </a:r>
            <a:r>
              <a:rPr lang="en-GB" sz="8000" b="1" dirty="0" smtClean="0">
                <a:solidFill>
                  <a:schemeClr val="tx1"/>
                </a:solidFill>
              </a:rPr>
              <a:t>and </a:t>
            </a:r>
            <a:r>
              <a:rPr lang="en-GB" sz="8000" b="1" dirty="0">
                <a:solidFill>
                  <a:schemeClr val="tx1"/>
                </a:solidFill>
              </a:rPr>
              <a:t>especially to new </a:t>
            </a:r>
            <a:r>
              <a:rPr lang="en-GB" sz="8000" b="1" dirty="0" smtClean="0">
                <a:solidFill>
                  <a:schemeClr val="tx1"/>
                </a:solidFill>
              </a:rPr>
              <a:t>members</a:t>
            </a:r>
          </a:p>
          <a:p>
            <a:pPr marL="1143000" indent="-1143000" algn="l">
              <a:buFont typeface="+mj-lt"/>
              <a:buAutoNum type="arabicPeriod"/>
            </a:pPr>
            <a:r>
              <a:rPr lang="en-GB" sz="8000" b="1" dirty="0" smtClean="0">
                <a:solidFill>
                  <a:schemeClr val="tx1"/>
                </a:solidFill>
              </a:rPr>
              <a:t>Apologies</a:t>
            </a:r>
            <a:endParaRPr lang="en-GB" sz="8000" dirty="0">
              <a:solidFill>
                <a:schemeClr val="tx1"/>
              </a:solidFill>
            </a:endParaRPr>
          </a:p>
          <a:p>
            <a:pPr marL="1143000" lvl="0" indent="-1143000" algn="l">
              <a:buFont typeface="+mj-lt"/>
              <a:buAutoNum type="arabicPeriod"/>
            </a:pPr>
            <a:r>
              <a:rPr lang="en-GB" sz="8000" b="1" dirty="0">
                <a:solidFill>
                  <a:schemeClr val="tx1"/>
                </a:solidFill>
              </a:rPr>
              <a:t>A brief explanation of who we are and what we </a:t>
            </a:r>
            <a:r>
              <a:rPr lang="en-GB" sz="8000" b="1" dirty="0" smtClean="0">
                <a:solidFill>
                  <a:schemeClr val="tx1"/>
                </a:solidFill>
              </a:rPr>
              <a:t>do</a:t>
            </a:r>
            <a:r>
              <a:rPr lang="en-GB" sz="8000" b="1" dirty="0">
                <a:solidFill>
                  <a:schemeClr val="tx1"/>
                </a:solidFill>
              </a:rPr>
              <a:t/>
            </a:r>
            <a:br>
              <a:rPr lang="en-GB" sz="8000" b="1" dirty="0">
                <a:solidFill>
                  <a:schemeClr val="tx1"/>
                </a:solidFill>
              </a:rPr>
            </a:br>
            <a:endParaRPr lang="en-GB" sz="8000" dirty="0">
              <a:solidFill>
                <a:schemeClr val="tx1"/>
              </a:solidFill>
            </a:endParaRPr>
          </a:p>
          <a:p>
            <a:pPr marL="1143000" lvl="0" indent="-1143000" algn="l">
              <a:buFont typeface="+mj-lt"/>
              <a:buAutoNum type="arabicPeriod"/>
            </a:pPr>
            <a:r>
              <a:rPr lang="en-GB" sz="8000" b="1" dirty="0">
                <a:solidFill>
                  <a:schemeClr val="tx1"/>
                </a:solidFill>
              </a:rPr>
              <a:t>Chairman’s Report &amp; the Fairtrade Campaign</a:t>
            </a:r>
            <a:endParaRPr lang="en-GB" sz="8000" dirty="0">
              <a:solidFill>
                <a:schemeClr val="tx1"/>
              </a:solidFill>
            </a:endParaRPr>
          </a:p>
          <a:p>
            <a:pPr marL="1143000" lvl="0" indent="-1143000" algn="l">
              <a:buFont typeface="+mj-lt"/>
              <a:buAutoNum type="arabicPeriod"/>
            </a:pPr>
            <a:r>
              <a:rPr lang="en-GB" sz="8000" b="1" dirty="0">
                <a:solidFill>
                  <a:schemeClr val="tx1"/>
                </a:solidFill>
              </a:rPr>
              <a:t>Presentation </a:t>
            </a:r>
            <a:r>
              <a:rPr lang="en-GB" sz="8000" b="1" dirty="0" smtClean="0">
                <a:solidFill>
                  <a:schemeClr val="tx1"/>
                </a:solidFill>
              </a:rPr>
              <a:t>&amp; Acceptance of </a:t>
            </a:r>
            <a:r>
              <a:rPr lang="en-GB" sz="8000" b="1" dirty="0">
                <a:solidFill>
                  <a:schemeClr val="tx1"/>
                </a:solidFill>
              </a:rPr>
              <a:t>the Annual Accounts</a:t>
            </a:r>
            <a:endParaRPr lang="en-GB" sz="8000" dirty="0">
              <a:solidFill>
                <a:schemeClr val="tx1"/>
              </a:solidFill>
            </a:endParaRPr>
          </a:p>
          <a:p>
            <a:pPr marL="1143000" lvl="0" indent="-1143000" algn="l">
              <a:buFont typeface="+mj-lt"/>
              <a:buAutoNum type="arabicPeriod"/>
            </a:pPr>
            <a:r>
              <a:rPr lang="en-GB" sz="8000" b="1" dirty="0">
                <a:solidFill>
                  <a:schemeClr val="tx1"/>
                </a:solidFill>
              </a:rPr>
              <a:t>Election of Officers (Chairman, Secretary &amp; Treasurer)</a:t>
            </a:r>
            <a:endParaRPr lang="en-GB" sz="8000" dirty="0">
              <a:solidFill>
                <a:schemeClr val="tx1"/>
              </a:solidFill>
            </a:endParaRPr>
          </a:p>
          <a:p>
            <a:pPr marL="1143000" lvl="0" indent="-1143000" algn="l">
              <a:buFont typeface="+mj-lt"/>
              <a:buAutoNum type="arabicPeriod"/>
            </a:pPr>
            <a:r>
              <a:rPr lang="en-GB" sz="8000" b="1" dirty="0">
                <a:solidFill>
                  <a:schemeClr val="tx1"/>
                </a:solidFill>
              </a:rPr>
              <a:t>Confirmation of </a:t>
            </a:r>
            <a:r>
              <a:rPr lang="en-GB" sz="8000" b="1" dirty="0" smtClean="0">
                <a:solidFill>
                  <a:schemeClr val="tx1"/>
                </a:solidFill>
              </a:rPr>
              <a:t>Steering Group Membership</a:t>
            </a:r>
            <a:endParaRPr lang="en-GB" sz="8000" dirty="0">
              <a:solidFill>
                <a:schemeClr val="tx1"/>
              </a:solidFill>
            </a:endParaRPr>
          </a:p>
          <a:p>
            <a:pPr marL="1143000" lvl="0" indent="-1143000" algn="l">
              <a:buFont typeface="+mj-lt"/>
              <a:buAutoNum type="arabicPeriod"/>
            </a:pPr>
            <a:r>
              <a:rPr lang="en-GB" sz="8000" b="1" dirty="0">
                <a:solidFill>
                  <a:schemeClr val="tx1"/>
                </a:solidFill>
              </a:rPr>
              <a:t>Dates of Next </a:t>
            </a:r>
            <a:r>
              <a:rPr lang="en-GB" sz="8000" b="1" dirty="0" smtClean="0">
                <a:solidFill>
                  <a:schemeClr val="tx1"/>
                </a:solidFill>
              </a:rPr>
              <a:t>Meetings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475656" y="188696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AGM 2019 Business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2859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967"/>
            <a:ext cx="6120680" cy="5339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 Short Fairtrade Film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136904" cy="3744416"/>
          </a:xfrm>
        </p:spPr>
        <p:txBody>
          <a:bodyPr>
            <a:normAutofit/>
          </a:bodyPr>
          <a:lstStyle/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i="1" dirty="0" smtClean="0">
                <a:solidFill>
                  <a:schemeClr val="tx1"/>
                </a:solidFill>
              </a:rPr>
              <a:t>An 11 minute film about the 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Cocoa &amp; Chocolate industry and Fairtrade</a:t>
            </a:r>
          </a:p>
          <a:p>
            <a:endParaRPr lang="en-GB" b="1" i="1" dirty="0" smtClean="0">
              <a:solidFill>
                <a:schemeClr val="tx1"/>
              </a:solidFill>
            </a:endParaRPr>
          </a:p>
          <a:p>
            <a:r>
              <a:rPr lang="en-GB" b="1" i="1" dirty="0" smtClean="0">
                <a:solidFill>
                  <a:schemeClr val="tx1"/>
                </a:solidFill>
              </a:rPr>
              <a:t>“She Deserves”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2019 Fairtrade Theme</a:t>
            </a:r>
          </a:p>
          <a:p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2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780928"/>
            <a:ext cx="5904656" cy="2304256"/>
          </a:xfrm>
        </p:spPr>
        <p:txBody>
          <a:bodyPr>
            <a:noAutofit/>
          </a:bodyPr>
          <a:lstStyle/>
          <a:p>
            <a:r>
              <a:rPr lang="en-GB" sz="7200" b="1" i="1" dirty="0" smtClean="0"/>
              <a:t>Enjoy the Refreshments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314734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04848"/>
            <a:ext cx="7236296" cy="50085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5626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Help at the events…</a:t>
            </a:r>
          </a:p>
          <a:p>
            <a:pPr algn="l"/>
            <a:endParaRPr lang="en-GB" b="1" i="1" dirty="0" smtClean="0">
              <a:solidFill>
                <a:schemeClr val="tx1"/>
              </a:solidFill>
            </a:endParaRP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Wed Evening… 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welcome to guests, </a:t>
            </a:r>
            <a:r>
              <a:rPr lang="en-GB" i="1" dirty="0">
                <a:solidFill>
                  <a:schemeClr val="tx1"/>
                </a:solidFill>
              </a:rPr>
              <a:t>car park </a:t>
            </a:r>
            <a:r>
              <a:rPr lang="en-GB" i="1" dirty="0" smtClean="0">
                <a:solidFill>
                  <a:schemeClr val="tx1"/>
                </a:solidFill>
              </a:rPr>
              <a:t>management, help with refreshments</a:t>
            </a:r>
          </a:p>
          <a:p>
            <a:pPr algn="l"/>
            <a:r>
              <a:rPr lang="en-GB" b="1" i="1" dirty="0" err="1" smtClean="0">
                <a:solidFill>
                  <a:schemeClr val="tx1"/>
                </a:solidFill>
              </a:rPr>
              <a:t>Thur</a:t>
            </a:r>
            <a:r>
              <a:rPr lang="en-GB" b="1" i="1" dirty="0" smtClean="0">
                <a:solidFill>
                  <a:schemeClr val="tx1"/>
                </a:solidFill>
              </a:rPr>
              <a:t>-Sat AM… (Exhibition)</a:t>
            </a:r>
          </a:p>
          <a:p>
            <a:pPr algn="l"/>
            <a:r>
              <a:rPr lang="en-GB" i="1" dirty="0">
                <a:solidFill>
                  <a:schemeClr val="tx1"/>
                </a:solidFill>
              </a:rPr>
              <a:t>welcome to </a:t>
            </a:r>
            <a:r>
              <a:rPr lang="en-GB" i="1" dirty="0" smtClean="0">
                <a:solidFill>
                  <a:schemeClr val="tx1"/>
                </a:solidFill>
              </a:rPr>
              <a:t>public, showing people round, help </a:t>
            </a:r>
            <a:r>
              <a:rPr lang="en-GB" i="1" dirty="0">
                <a:solidFill>
                  <a:schemeClr val="tx1"/>
                </a:solidFill>
              </a:rPr>
              <a:t>with </a:t>
            </a:r>
            <a:r>
              <a:rPr lang="en-GB" i="1" dirty="0" smtClean="0">
                <a:solidFill>
                  <a:schemeClr val="tx1"/>
                </a:solidFill>
              </a:rPr>
              <a:t>Tea &amp; Coffee</a:t>
            </a:r>
          </a:p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Sat Evening… (Live Event)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Help setting up during the afternoon.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welcome </a:t>
            </a:r>
            <a:r>
              <a:rPr lang="en-GB" i="1" dirty="0">
                <a:solidFill>
                  <a:schemeClr val="tx1"/>
                </a:solidFill>
              </a:rPr>
              <a:t>to public, s</a:t>
            </a:r>
            <a:r>
              <a:rPr lang="en-GB" i="1" dirty="0" smtClean="0">
                <a:solidFill>
                  <a:schemeClr val="tx1"/>
                </a:solidFill>
              </a:rPr>
              <a:t>eating management (reservations), car park management, help </a:t>
            </a:r>
            <a:r>
              <a:rPr lang="en-GB" i="1" dirty="0">
                <a:solidFill>
                  <a:schemeClr val="tx1"/>
                </a:solidFill>
              </a:rPr>
              <a:t>with </a:t>
            </a:r>
            <a:r>
              <a:rPr lang="en-GB" i="1" dirty="0" smtClean="0">
                <a:solidFill>
                  <a:schemeClr val="tx1"/>
                </a:solidFill>
              </a:rPr>
              <a:t>tea </a:t>
            </a:r>
            <a:r>
              <a:rPr lang="en-GB" i="1" dirty="0">
                <a:solidFill>
                  <a:schemeClr val="tx1"/>
                </a:solidFill>
              </a:rPr>
              <a:t>&amp; </a:t>
            </a:r>
            <a:r>
              <a:rPr lang="en-GB" i="1" dirty="0" smtClean="0">
                <a:solidFill>
                  <a:schemeClr val="tx1"/>
                </a:solidFill>
              </a:rPr>
              <a:t>coffee.</a:t>
            </a:r>
            <a:endParaRPr lang="en-GB" i="1" dirty="0">
              <a:solidFill>
                <a:schemeClr val="tx1"/>
              </a:solidFill>
            </a:endParaRPr>
          </a:p>
          <a:p>
            <a:pPr algn="l"/>
            <a:endParaRPr lang="en-GB" b="1" i="1" dirty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6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3528392" cy="533921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“A Gambian 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Experience”</a:t>
            </a:r>
            <a:endParaRPr lang="en-GB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136904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i="1" dirty="0" smtClean="0">
                <a:solidFill>
                  <a:schemeClr val="tx1"/>
                </a:solidFill>
              </a:rPr>
              <a:t>See…</a:t>
            </a:r>
            <a:endParaRPr lang="en-GB" b="1" i="1" dirty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  <a:hlinkClick r:id="rId2"/>
            </a:endParaRPr>
          </a:p>
          <a:p>
            <a:r>
              <a:rPr lang="en-GB" sz="4400" b="1" i="1" dirty="0" smtClean="0">
                <a:solidFill>
                  <a:schemeClr val="tx1"/>
                </a:solidFill>
                <a:hlinkClick r:id="rId2"/>
              </a:rPr>
              <a:t>www.calnefairtrade.org.uk/age</a:t>
            </a:r>
            <a:r>
              <a:rPr lang="en-GB" b="1" i="1" dirty="0" smtClean="0">
                <a:solidFill>
                  <a:schemeClr val="tx1"/>
                </a:solidFill>
              </a:rPr>
              <a:t> </a:t>
            </a:r>
          </a:p>
          <a:p>
            <a:endParaRPr lang="en-GB" b="1" i="1" dirty="0">
              <a:solidFill>
                <a:schemeClr val="tx1"/>
              </a:solidFill>
            </a:endParaRPr>
          </a:p>
          <a:p>
            <a:r>
              <a:rPr lang="en-GB" sz="5400" b="1" i="1" dirty="0" smtClean="0">
                <a:solidFill>
                  <a:schemeClr val="tx1"/>
                </a:solidFill>
                <a:hlinkClick r:id="rId3"/>
              </a:rPr>
              <a:t>www.cmaf.org.uk</a:t>
            </a:r>
            <a:r>
              <a:rPr lang="en-GB" sz="5400" b="1" i="1" dirty="0" smtClean="0">
                <a:solidFill>
                  <a:schemeClr val="tx1"/>
                </a:solidFill>
              </a:rPr>
              <a:t> </a:t>
            </a:r>
            <a:endParaRPr lang="en-GB" sz="5400" i="1" dirty="0">
              <a:solidFill>
                <a:schemeClr val="tx1"/>
              </a:solidFill>
            </a:endParaRPr>
          </a:p>
          <a:p>
            <a:pPr algn="l"/>
            <a:endParaRPr lang="en-GB" b="1" i="1" dirty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b="1" i="1" dirty="0" smtClean="0">
              <a:solidFill>
                <a:schemeClr val="tx1"/>
              </a:solidFill>
            </a:endParaRPr>
          </a:p>
          <a:p>
            <a:pPr marL="360000" indent="-360000" algn="l">
              <a:buFont typeface="Wingdings" panose="05000000000000000000" pitchFamily="2" charset="2"/>
              <a:buChar char="Ø"/>
            </a:pPr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pPr algn="l"/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sz="4400" b="1" i="1" dirty="0" smtClean="0">
              <a:solidFill>
                <a:schemeClr val="tx1"/>
              </a:solidFill>
            </a:endParaRPr>
          </a:p>
          <a:p>
            <a:endParaRPr lang="en-GB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2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153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AGM 2019 Business</vt:lpstr>
      <vt:lpstr>A Short Fairtrade Film</vt:lpstr>
      <vt:lpstr>Enjoy the Refreshments</vt:lpstr>
      <vt:lpstr>“A Gambian  Experience”</vt:lpstr>
      <vt:lpstr>“A Gambian  Experience”</vt:lpstr>
      <vt:lpstr>“A Gambian  Experience”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Woods</dc:creator>
  <cp:lastModifiedBy>Stan Woods</cp:lastModifiedBy>
  <cp:revision>152</cp:revision>
  <cp:lastPrinted>2018-12-06T15:15:51Z</cp:lastPrinted>
  <dcterms:created xsi:type="dcterms:W3CDTF">2017-07-13T13:45:32Z</dcterms:created>
  <dcterms:modified xsi:type="dcterms:W3CDTF">2019-05-01T09:52:14Z</dcterms:modified>
</cp:coreProperties>
</file>